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20" y="-8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29/05/17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29/05/17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85"/>
            <a:ext cx="1871662" cy="1614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095325" y="6204196"/>
            <a:ext cx="1589608" cy="58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7200" y="1428751"/>
            <a:ext cx="8225403" cy="4691586"/>
          </a:xfrm>
          <a:custGeom>
            <a:avLst/>
            <a:gdLst/>
            <a:ahLst/>
            <a:cxnLst/>
            <a:rect l="l" t="t" r="r" b="b"/>
            <a:pathLst>
              <a:path w="8225403" h="4691586">
                <a:moveTo>
                  <a:pt x="0" y="0"/>
                </a:moveTo>
                <a:lnTo>
                  <a:pt x="8225403" y="0"/>
                </a:lnTo>
                <a:lnTo>
                  <a:pt x="8225403" y="4691586"/>
                </a:lnTo>
                <a:lnTo>
                  <a:pt x="0" y="4691586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937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29/05/17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29/05/17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83" y="0"/>
            <a:ext cx="1757405" cy="1570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29/05/17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85"/>
            <a:ext cx="1871662" cy="1614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1476" y="273695"/>
            <a:ext cx="6501046" cy="8596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102" y="1560673"/>
            <a:ext cx="7757794" cy="41256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29/05/17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8" Type="http://schemas.openxmlformats.org/officeDocument/2006/relationships/image" Target="../media/image40.jpg"/><Relationship Id="rId9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jpg"/><Relationship Id="rId12" Type="http://schemas.openxmlformats.org/officeDocument/2006/relationships/image" Target="../media/image54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png"/><Relationship Id="rId6" Type="http://schemas.openxmlformats.org/officeDocument/2006/relationships/image" Target="../media/image48.jpg"/><Relationship Id="rId7" Type="http://schemas.openxmlformats.org/officeDocument/2006/relationships/image" Target="../media/image49.jpg"/><Relationship Id="rId8" Type="http://schemas.openxmlformats.org/officeDocument/2006/relationships/image" Target="../media/image50.png"/><Relationship Id="rId9" Type="http://schemas.openxmlformats.org/officeDocument/2006/relationships/image" Target="../media/image51.jpg"/><Relationship Id="rId10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0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596" y="1929765"/>
            <a:ext cx="8122920" cy="1851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02055">
              <a:lnSpc>
                <a:spcPct val="100000"/>
              </a:lnSpc>
            </a:pPr>
            <a:r>
              <a:rPr sz="4000" spc="-75" dirty="0" smtClean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000" spc="-20" dirty="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vi</a:t>
            </a:r>
            <a:r>
              <a:rPr sz="4000" spc="-20" dirty="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w of</a:t>
            </a:r>
            <a:r>
              <a:rPr sz="4000" spc="-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the impact</a:t>
            </a:r>
            <a:r>
              <a:rPr sz="4000" spc="-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of</a:t>
            </a:r>
            <a:r>
              <a:rPr sz="4000" spc="-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the S</a:t>
            </a:r>
            <a:r>
              <a:rPr sz="4000" spc="-35" dirty="0" smtClean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4000" spc="330" dirty="0" smtClean="0">
                <a:solidFill>
                  <a:srgbClr val="7030A0"/>
                </a:solidFill>
                <a:latin typeface="Calibri"/>
                <a:cs typeface="Calibri"/>
              </a:rPr>
              <a:t>o0sh</a:t>
            </a:r>
            <a:r>
              <a:rPr sz="4000" spc="-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Schools</a:t>
            </a:r>
            <a:r>
              <a:rPr sz="4000" spc="-10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sz="4000" spc="-90" dirty="0" smtClean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4000" spc="-55" dirty="0" smtClean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4000" spc="-40" dirty="0" smtClean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4000" spc="-50" dirty="0" smtClean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al</a:t>
            </a:r>
            <a:r>
              <a:rPr sz="4000" spc="-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4000" spc="-70" dirty="0" smtClean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4000" spc="-40" dirty="0" smtClean="0">
                <a:solidFill>
                  <a:srgbClr val="7030A0"/>
                </a:solidFill>
                <a:latin typeface="Calibri"/>
                <a:cs typeface="Calibri"/>
              </a:rPr>
              <a:t>v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ol</a:t>
            </a:r>
            <a:r>
              <a:rPr sz="4000" spc="-45" dirty="0" smtClean="0">
                <a:solidFill>
                  <a:srgbClr val="7030A0"/>
                </a:solidFill>
                <a:latin typeface="Calibri"/>
                <a:cs typeface="Calibri"/>
              </a:rPr>
              <a:t>v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eme</a:t>
            </a:r>
            <a:r>
              <a:rPr sz="4000" spc="-35" dirty="0" smtClean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4000" spc="0" dirty="0" smtClean="0">
                <a:solidFill>
                  <a:srgbClr val="7030A0"/>
                </a:solidFill>
                <a:latin typeface="Calibri"/>
                <a:cs typeface="Calibri"/>
              </a:rPr>
              <a:t>t)</a:t>
            </a:r>
            <a:endParaRPr sz="400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4000" dirty="0" smtClean="0">
                <a:solidFill>
                  <a:srgbClr val="7030A0"/>
                </a:solidFill>
                <a:latin typeface="Calibri"/>
                <a:cs typeface="Calibri"/>
              </a:rPr>
              <a:t>Act 2006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5"/>
            <a:ext cx="1871662" cy="1614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Picture 4" descr="npfos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51" y="4495801"/>
            <a:ext cx="5901899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1329" y="3668584"/>
            <a:ext cx="1449859" cy="1515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3654" y="3767437"/>
            <a:ext cx="1460842" cy="1416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3038" y="3635632"/>
            <a:ext cx="1175264" cy="1691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3881" y="3602681"/>
            <a:ext cx="1438875" cy="1647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9459" y="6183870"/>
            <a:ext cx="274594" cy="428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1913" y="1428978"/>
            <a:ext cx="6939005" cy="0"/>
          </a:xfrm>
          <a:custGeom>
            <a:avLst/>
            <a:gdLst/>
            <a:ahLst/>
            <a:cxnLst/>
            <a:rect l="l" t="t" r="r" b="b"/>
            <a:pathLst>
              <a:path w="6939005">
                <a:moveTo>
                  <a:pt x="0" y="0"/>
                </a:moveTo>
                <a:lnTo>
                  <a:pt x="6939005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553894"/>
            <a:ext cx="0" cy="4656192"/>
          </a:xfrm>
          <a:custGeom>
            <a:avLst/>
            <a:gdLst/>
            <a:ahLst/>
            <a:cxnLst/>
            <a:rect l="l" t="t" r="r" b="b"/>
            <a:pathLst>
              <a:path h="4656192">
                <a:moveTo>
                  <a:pt x="0" y="4656192"/>
                </a:moveTo>
                <a:lnTo>
                  <a:pt x="0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335" y="6201850"/>
            <a:ext cx="8240583" cy="0"/>
          </a:xfrm>
          <a:custGeom>
            <a:avLst/>
            <a:gdLst/>
            <a:ahLst/>
            <a:cxnLst/>
            <a:rect l="l" t="t" r="r" b="b"/>
            <a:pathLst>
              <a:path w="8240583">
                <a:moveTo>
                  <a:pt x="0" y="0"/>
                </a:moveTo>
                <a:lnTo>
                  <a:pt x="8240583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82681" y="1422115"/>
            <a:ext cx="0" cy="4787971"/>
          </a:xfrm>
          <a:custGeom>
            <a:avLst/>
            <a:gdLst/>
            <a:ahLst/>
            <a:cxnLst/>
            <a:rect l="l" t="t" r="r" b="b"/>
            <a:pathLst>
              <a:path h="4787971">
                <a:moveTo>
                  <a:pt x="0" y="4787971"/>
                </a:moveTo>
                <a:lnTo>
                  <a:pt x="0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0391" y="1670075"/>
            <a:ext cx="3429000" cy="695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080">
              <a:lnSpc>
                <a:spcPct val="104099"/>
              </a:lnSpc>
            </a:pPr>
            <a:r>
              <a:rPr sz="900" spc="35" dirty="0" smtClean="0">
                <a:solidFill>
                  <a:srgbClr val="8C647B"/>
                </a:solidFill>
                <a:latin typeface="Arial"/>
                <a:cs typeface="Arial"/>
              </a:rPr>
              <a:t>Parents</a:t>
            </a:r>
            <a:r>
              <a:rPr sz="900" spc="-20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8C647B"/>
                </a:solidFill>
                <a:latin typeface="Arial"/>
                <a:cs typeface="Arial"/>
              </a:rPr>
              <a:t>are</a:t>
            </a:r>
            <a:r>
              <a:rPr sz="900" spc="-20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40" dirty="0" smtClean="0">
                <a:solidFill>
                  <a:srgbClr val="8C647B"/>
                </a:solidFill>
                <a:latin typeface="Arial"/>
                <a:cs typeface="Arial"/>
              </a:rPr>
              <a:t>much</a:t>
            </a:r>
            <a:r>
              <a:rPr sz="900" spc="10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50" dirty="0" smtClean="0">
                <a:solidFill>
                  <a:srgbClr val="8C647B"/>
                </a:solidFill>
                <a:latin typeface="Arial"/>
                <a:cs typeface="Arial"/>
              </a:rPr>
              <a:t>more</a:t>
            </a:r>
            <a:r>
              <a:rPr sz="900" spc="-20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8C647B"/>
                </a:solidFill>
                <a:latin typeface="Arial"/>
                <a:cs typeface="Arial"/>
              </a:rPr>
              <a:t>aware</a:t>
            </a:r>
            <a:r>
              <a:rPr sz="900" spc="5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80" dirty="0" smtClean="0">
                <a:solidFill>
                  <a:srgbClr val="8C647B"/>
                </a:solidFill>
                <a:latin typeface="Arial"/>
                <a:cs typeface="Arial"/>
              </a:rPr>
              <a:t>of</a:t>
            </a:r>
            <a:r>
              <a:rPr sz="900" spc="-40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75" dirty="0" smtClean="0">
                <a:solidFill>
                  <a:srgbClr val="8C647B"/>
                </a:solidFill>
                <a:latin typeface="Arial"/>
                <a:cs typeface="Arial"/>
              </a:rPr>
              <a:t>the</a:t>
            </a:r>
            <a:r>
              <a:rPr sz="900" spc="10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35" dirty="0" smtClean="0">
                <a:solidFill>
                  <a:srgbClr val="8C647B"/>
                </a:solidFill>
                <a:latin typeface="Arial"/>
                <a:cs typeface="Arial"/>
              </a:rPr>
              <a:t>Parent</a:t>
            </a:r>
            <a:r>
              <a:rPr sz="900" spc="-5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8C647B"/>
                </a:solidFill>
                <a:latin typeface="Arial"/>
                <a:cs typeface="Arial"/>
              </a:rPr>
              <a:t>Council</a:t>
            </a:r>
            <a:r>
              <a:rPr sz="900" spc="5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60" dirty="0" smtClean="0">
                <a:solidFill>
                  <a:srgbClr val="8C647B"/>
                </a:solidFill>
                <a:latin typeface="Arial"/>
                <a:cs typeface="Arial"/>
              </a:rPr>
              <a:t>than</a:t>
            </a:r>
            <a:r>
              <a:rPr sz="900" spc="-40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45" dirty="0" smtClean="0">
                <a:solidFill>
                  <a:srgbClr val="8C647B"/>
                </a:solidFill>
                <a:latin typeface="Arial"/>
                <a:cs typeface="Arial"/>
              </a:rPr>
              <a:t>they</a:t>
            </a:r>
            <a:r>
              <a:rPr sz="900" spc="25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35" dirty="0" smtClean="0">
                <a:solidFill>
                  <a:srgbClr val="8C647B"/>
                </a:solidFill>
                <a:latin typeface="Arial"/>
                <a:cs typeface="Arial"/>
              </a:rPr>
              <a:t>are</a:t>
            </a:r>
            <a:r>
              <a:rPr sz="900" spc="-25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70" dirty="0" smtClean="0">
                <a:solidFill>
                  <a:srgbClr val="8C647B"/>
                </a:solidFill>
                <a:latin typeface="Arial"/>
                <a:cs typeface="Arial"/>
              </a:rPr>
              <a:t>of </a:t>
            </a:r>
            <a:r>
              <a:rPr sz="900" spc="55" dirty="0" smtClean="0">
                <a:solidFill>
                  <a:srgbClr val="8C647B"/>
                </a:solidFill>
                <a:latin typeface="Arial"/>
                <a:cs typeface="Arial"/>
              </a:rPr>
              <a:t>the </a:t>
            </a:r>
            <a:r>
              <a:rPr sz="900" spc="35" dirty="0" smtClean="0">
                <a:solidFill>
                  <a:srgbClr val="8C647B"/>
                </a:solidFill>
                <a:latin typeface="Arial"/>
                <a:cs typeface="Arial"/>
              </a:rPr>
              <a:t>Parent</a:t>
            </a:r>
            <a:r>
              <a:rPr sz="900" spc="15" dirty="0" smtClean="0">
                <a:solidFill>
                  <a:srgbClr val="8C647B"/>
                </a:solidFill>
                <a:latin typeface="Arial"/>
                <a:cs typeface="Arial"/>
              </a:rPr>
              <a:t> </a:t>
            </a:r>
            <a:r>
              <a:rPr sz="900" spc="45" dirty="0" smtClean="0">
                <a:solidFill>
                  <a:srgbClr val="8C647B"/>
                </a:solidFill>
                <a:latin typeface="Arial"/>
                <a:cs typeface="Arial"/>
              </a:rPr>
              <a:t>Forum</a:t>
            </a:r>
            <a:endParaRPr sz="9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2"/>
              </a:spcBef>
            </a:pPr>
            <a:endParaRPr sz="800"/>
          </a:p>
          <a:p>
            <a:pPr marL="12700" marR="180975" indent="5080">
              <a:lnSpc>
                <a:spcPct val="106100"/>
              </a:lnSpc>
            </a:pPr>
            <a:r>
              <a:rPr sz="900" spc="-35" dirty="0" smtClean="0">
                <a:solidFill>
                  <a:srgbClr val="676767"/>
                </a:solidFill>
                <a:latin typeface="Arial"/>
                <a:cs typeface="Arial"/>
              </a:rPr>
              <a:t>I</a:t>
            </a:r>
            <a:r>
              <a:rPr sz="900" spc="0" dirty="0" smtClean="0">
                <a:solidFill>
                  <a:srgbClr val="878990"/>
                </a:solidFill>
                <a:latin typeface="Arial"/>
                <a:cs typeface="Arial"/>
              </a:rPr>
              <a:t>'</a:t>
            </a:r>
            <a:r>
              <a:rPr sz="900" spc="50" dirty="0" smtClean="0">
                <a:solidFill>
                  <a:srgbClr val="676767"/>
                </a:solidFill>
                <a:latin typeface="Arial"/>
                <a:cs typeface="Arial"/>
              </a:rPr>
              <a:t>m</a:t>
            </a:r>
            <a:r>
              <a:rPr sz="900" spc="-15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676767"/>
                </a:solidFill>
                <a:latin typeface="Arial"/>
                <a:cs typeface="Arial"/>
              </a:rPr>
              <a:t>now</a:t>
            </a:r>
            <a:r>
              <a:rPr sz="900" spc="-10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676767"/>
                </a:solidFill>
                <a:latin typeface="Arial"/>
                <a:cs typeface="Arial"/>
              </a:rPr>
              <a:t>going</a:t>
            </a:r>
            <a:r>
              <a:rPr sz="900" spc="-75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55" dirty="0" smtClean="0">
                <a:solidFill>
                  <a:srgbClr val="676767"/>
                </a:solidFill>
                <a:latin typeface="Arial"/>
                <a:cs typeface="Arial"/>
              </a:rPr>
              <a:t>to </a:t>
            </a:r>
            <a:r>
              <a:rPr sz="900" spc="0" dirty="0" smtClean="0">
                <a:solidFill>
                  <a:srgbClr val="676767"/>
                </a:solidFill>
                <a:latin typeface="Arial"/>
                <a:cs typeface="Arial"/>
              </a:rPr>
              <a:t>read</a:t>
            </a:r>
            <a:r>
              <a:rPr sz="900" spc="5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40" dirty="0" smtClean="0">
                <a:solidFill>
                  <a:srgbClr val="676767"/>
                </a:solidFill>
                <a:latin typeface="Arial"/>
                <a:cs typeface="Arial"/>
              </a:rPr>
              <a:t>out</a:t>
            </a:r>
            <a:r>
              <a:rPr sz="900" spc="15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76767"/>
                </a:solidFill>
                <a:latin typeface="Arial"/>
                <a:cs typeface="Arial"/>
              </a:rPr>
              <a:t>some </a:t>
            </a:r>
            <a:r>
              <a:rPr sz="900" spc="20" dirty="0" smtClean="0">
                <a:solidFill>
                  <a:srgbClr val="676767"/>
                </a:solidFill>
                <a:latin typeface="Arial"/>
                <a:cs typeface="Arial"/>
              </a:rPr>
              <a:t>statements.</a:t>
            </a:r>
            <a:r>
              <a:rPr sz="900" spc="80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-5" dirty="0" smtClean="0">
                <a:solidFill>
                  <a:srgbClr val="525252"/>
                </a:solidFill>
                <a:latin typeface="Arial"/>
                <a:cs typeface="Arial"/>
              </a:rPr>
              <a:t>Please</a:t>
            </a:r>
            <a:r>
              <a:rPr sz="900" spc="-3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676767"/>
                </a:solidFill>
                <a:latin typeface="Arial"/>
                <a:cs typeface="Arial"/>
              </a:rPr>
              <a:t>tell me</a:t>
            </a:r>
            <a:r>
              <a:rPr sz="900" spc="-50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55" dirty="0" smtClean="0">
                <a:solidFill>
                  <a:srgbClr val="676767"/>
                </a:solidFill>
                <a:latin typeface="Arial"/>
                <a:cs typeface="Arial"/>
              </a:rPr>
              <a:t>to</a:t>
            </a:r>
            <a:r>
              <a:rPr sz="900" spc="35" dirty="0" smtClean="0">
                <a:solidFill>
                  <a:srgbClr val="676767"/>
                </a:solidFill>
                <a:latin typeface="Arial"/>
                <a:cs typeface="Arial"/>
              </a:rPr>
              <a:t> what</a:t>
            </a:r>
            <a:r>
              <a:rPr sz="900" spc="55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676767"/>
                </a:solidFill>
                <a:latin typeface="Arial"/>
                <a:cs typeface="Arial"/>
              </a:rPr>
              <a:t>extent </a:t>
            </a:r>
            <a:r>
              <a:rPr sz="900" spc="5" dirty="0" smtClean="0">
                <a:solidFill>
                  <a:srgbClr val="676767"/>
                </a:solidFill>
                <a:latin typeface="Arial"/>
                <a:cs typeface="Arial"/>
              </a:rPr>
              <a:t>you </a:t>
            </a:r>
            <a:r>
              <a:rPr sz="900" spc="0" dirty="0" smtClean="0">
                <a:solidFill>
                  <a:srgbClr val="676767"/>
                </a:solidFill>
                <a:latin typeface="Arial"/>
                <a:cs typeface="Arial"/>
              </a:rPr>
              <a:t>agree</a:t>
            </a:r>
            <a:r>
              <a:rPr sz="900" spc="40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20" dirty="0" smtClean="0">
                <a:solidFill>
                  <a:srgbClr val="676767"/>
                </a:solidFill>
                <a:latin typeface="Arial"/>
                <a:cs typeface="Arial"/>
              </a:rPr>
              <a:t>or</a:t>
            </a:r>
            <a:r>
              <a:rPr sz="900" spc="25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76767"/>
                </a:solidFill>
                <a:latin typeface="Arial"/>
                <a:cs typeface="Arial"/>
              </a:rPr>
              <a:t>disagree</a:t>
            </a:r>
            <a:r>
              <a:rPr sz="900" spc="25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40" dirty="0" smtClean="0">
                <a:solidFill>
                  <a:srgbClr val="676767"/>
                </a:solidFill>
                <a:latin typeface="Arial"/>
                <a:cs typeface="Arial"/>
              </a:rPr>
              <a:t>with</a:t>
            </a:r>
            <a:r>
              <a:rPr sz="900" spc="70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-10" dirty="0" smtClean="0">
                <a:solidFill>
                  <a:srgbClr val="676767"/>
                </a:solidFill>
                <a:latin typeface="Arial"/>
                <a:cs typeface="Arial"/>
              </a:rPr>
              <a:t>each</a:t>
            </a:r>
            <a:r>
              <a:rPr sz="900" spc="20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676767"/>
                </a:solidFill>
                <a:latin typeface="Arial"/>
                <a:cs typeface="Arial"/>
              </a:rPr>
              <a:t>statement.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56272" y="6336584"/>
            <a:ext cx="1157605" cy="291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76600"/>
              </a:lnSpc>
            </a:pPr>
            <a:r>
              <a:rPr sz="1200" spc="-60" dirty="0" smtClean="0">
                <a:solidFill>
                  <a:srgbClr val="6E7B8E"/>
                </a:solidFill>
                <a:latin typeface="Arial"/>
                <a:cs typeface="Arial"/>
              </a:rPr>
              <a:t>the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National</a:t>
            </a:r>
            <a:r>
              <a:rPr sz="1200" spc="-5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Parent</a:t>
            </a:r>
            <a:r>
              <a:rPr sz="1200" spc="-4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Forum</a:t>
            </a:r>
            <a:r>
              <a:rPr sz="1200" spc="-100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6E7B8E"/>
                </a:solidFill>
                <a:latin typeface="Arial"/>
                <a:cs typeface="Arial"/>
              </a:rPr>
              <a:t>of</a:t>
            </a:r>
            <a:r>
              <a:rPr sz="1200" spc="-75" dirty="0" smtClean="0">
                <a:solidFill>
                  <a:srgbClr val="6E7B8E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Scotland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5883" y="3010819"/>
            <a:ext cx="281432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dirty="0" smtClean="0">
                <a:solidFill>
                  <a:srgbClr val="525252"/>
                </a:solidFill>
                <a:latin typeface="Arial"/>
                <a:cs typeface="Arial"/>
              </a:rPr>
              <a:t>Is</a:t>
            </a:r>
            <a:r>
              <a:rPr sz="850" spc="-10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40" dirty="0" smtClean="0">
                <a:solidFill>
                  <a:srgbClr val="525252"/>
                </a:solidFill>
                <a:latin typeface="Arial"/>
                <a:cs typeface="Arial"/>
              </a:rPr>
              <a:t>there</a:t>
            </a:r>
            <a:r>
              <a:rPr sz="850" spc="1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850" spc="-1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525252"/>
                </a:solidFill>
                <a:latin typeface="Arial"/>
                <a:cs typeface="Arial"/>
              </a:rPr>
              <a:t>Parent</a:t>
            </a:r>
            <a:r>
              <a:rPr sz="850" spc="-4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25252"/>
                </a:solidFill>
                <a:latin typeface="Arial"/>
                <a:cs typeface="Arial"/>
              </a:rPr>
              <a:t>Council </a:t>
            </a:r>
            <a:r>
              <a:rPr sz="850" spc="45" dirty="0" smtClean="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sz="850" spc="-2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25252"/>
                </a:solidFill>
                <a:latin typeface="Arial"/>
                <a:cs typeface="Arial"/>
              </a:rPr>
              <a:t>similar</a:t>
            </a:r>
            <a:r>
              <a:rPr sz="850" spc="5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525252"/>
                </a:solidFill>
                <a:latin typeface="Arial"/>
                <a:cs typeface="Arial"/>
              </a:rPr>
              <a:t>representative</a:t>
            </a:r>
            <a:r>
              <a:rPr sz="850" spc="1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25252"/>
                </a:solidFill>
                <a:latin typeface="Arial"/>
                <a:cs typeface="Arial"/>
              </a:rPr>
              <a:t>body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3137" y="3153579"/>
            <a:ext cx="113284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 smtClean="0">
                <a:solidFill>
                  <a:srgbClr val="525252"/>
                </a:solidFill>
                <a:latin typeface="Arial"/>
                <a:cs typeface="Arial"/>
              </a:rPr>
              <a:t>at</a:t>
            </a:r>
            <a:r>
              <a:rPr sz="850" spc="-1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25252"/>
                </a:solidFill>
                <a:latin typeface="Arial"/>
                <a:cs typeface="Arial"/>
              </a:rPr>
              <a:t>your</a:t>
            </a:r>
            <a:r>
              <a:rPr sz="850" spc="6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25252"/>
                </a:solidFill>
                <a:latin typeface="Arial"/>
                <a:cs typeface="Arial"/>
              </a:rPr>
              <a:t>child's</a:t>
            </a:r>
            <a:r>
              <a:rPr sz="850" spc="1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525252"/>
                </a:solidFill>
                <a:latin typeface="Arial"/>
                <a:cs typeface="Arial"/>
              </a:rPr>
              <a:t>school?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0608" y="3602107"/>
            <a:ext cx="36766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515" dirty="0" smtClean="0">
                <a:solidFill>
                  <a:srgbClr val="5B6685"/>
                </a:solidFill>
                <a:latin typeface="Arial"/>
                <a:cs typeface="Arial"/>
              </a:rPr>
              <a:t>-</a:t>
            </a:r>
            <a:r>
              <a:rPr sz="950" spc="765" dirty="0" smtClean="0">
                <a:solidFill>
                  <a:srgbClr val="5B6685"/>
                </a:solidFill>
                <a:latin typeface="Arial"/>
                <a:cs typeface="Arial"/>
              </a:rPr>
              <a:t>&lt;</a:t>
            </a:r>
            <a:r>
              <a:rPr sz="950" spc="-315" dirty="0" smtClean="0">
                <a:solidFill>
                  <a:srgbClr val="878990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25678" y="3599361"/>
            <a:ext cx="35750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480" dirty="0" smtClean="0">
                <a:solidFill>
                  <a:srgbClr val="5B6685"/>
                </a:solidFill>
                <a:latin typeface="Arial"/>
                <a:cs typeface="Arial"/>
              </a:rPr>
              <a:t>-</a:t>
            </a:r>
            <a:r>
              <a:rPr sz="950" spc="695" dirty="0" smtClean="0">
                <a:solidFill>
                  <a:srgbClr val="5B6685"/>
                </a:solidFill>
                <a:latin typeface="Arial"/>
                <a:cs typeface="Arial"/>
              </a:rPr>
              <a:t>&lt;</a:t>
            </a:r>
            <a:r>
              <a:rPr sz="950" spc="-290" dirty="0" smtClean="0">
                <a:solidFill>
                  <a:srgbClr val="878990"/>
                </a:solidFill>
                <a:latin typeface="Arial"/>
                <a:cs typeface="Arial"/>
              </a:rPr>
              <a:t>%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2845" y="4647076"/>
            <a:ext cx="55181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 smtClean="0">
                <a:solidFill>
                  <a:srgbClr val="525252"/>
                </a:solidFill>
                <a:latin typeface="Arial"/>
                <a:cs typeface="Arial"/>
              </a:rPr>
              <a:t>Secondary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21332" y="6055464"/>
            <a:ext cx="24574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 smtClean="0">
                <a:solidFill>
                  <a:srgbClr val="525252"/>
                </a:solidFill>
                <a:latin typeface="Arial"/>
                <a:cs typeface="Arial"/>
              </a:rPr>
              <a:t>Key: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04618" y="6055464"/>
            <a:ext cx="19685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40" dirty="0" smtClean="0">
                <a:solidFill>
                  <a:srgbClr val="525252"/>
                </a:solidFill>
                <a:latin typeface="Arial"/>
                <a:cs typeface="Arial"/>
              </a:rPr>
              <a:t>Yes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2585" y="3010819"/>
            <a:ext cx="319024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25" dirty="0" smtClean="0">
                <a:solidFill>
                  <a:srgbClr val="525252"/>
                </a:solidFill>
                <a:latin typeface="Arial"/>
                <a:cs typeface="Arial"/>
              </a:rPr>
              <a:t>Were</a:t>
            </a:r>
            <a:r>
              <a:rPr sz="850" spc="-1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525252"/>
                </a:solidFill>
                <a:latin typeface="Arial"/>
                <a:cs typeface="Arial"/>
              </a:rPr>
              <a:t>you</a:t>
            </a:r>
            <a:r>
              <a:rPr sz="850" spc="-2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25252"/>
                </a:solidFill>
                <a:latin typeface="Arial"/>
                <a:cs typeface="Arial"/>
              </a:rPr>
              <a:t>aware</a:t>
            </a:r>
            <a:r>
              <a:rPr sz="850" spc="-7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525252"/>
                </a:solidFill>
                <a:latin typeface="Arial"/>
                <a:cs typeface="Arial"/>
              </a:rPr>
              <a:t>that</a:t>
            </a:r>
            <a:r>
              <a:rPr sz="850" spc="-1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40" dirty="0" smtClean="0">
                <a:solidFill>
                  <a:srgbClr val="525252"/>
                </a:solidFill>
                <a:latin typeface="Arial"/>
                <a:cs typeface="Arial"/>
              </a:rPr>
              <a:t>there</a:t>
            </a:r>
            <a:r>
              <a:rPr sz="850" spc="3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525252"/>
                </a:solidFill>
                <a:latin typeface="Arial"/>
                <a:cs typeface="Arial"/>
              </a:rPr>
              <a:t>is</a:t>
            </a:r>
            <a:r>
              <a:rPr sz="850" spc="-6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525252"/>
                </a:solidFill>
                <a:latin typeface="Arial"/>
                <a:cs typeface="Arial"/>
              </a:rPr>
              <a:t>such</a:t>
            </a:r>
            <a:r>
              <a:rPr sz="850" spc="-3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850" spc="-8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55" dirty="0" smtClean="0">
                <a:solidFill>
                  <a:srgbClr val="525252"/>
                </a:solidFill>
                <a:latin typeface="Arial"/>
                <a:cs typeface="Arial"/>
              </a:rPr>
              <a:t>thing</a:t>
            </a:r>
            <a:r>
              <a:rPr sz="850" spc="-6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-20" dirty="0" smtClean="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sz="850" spc="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850" spc="-5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676767"/>
                </a:solidFill>
                <a:latin typeface="Arial"/>
                <a:cs typeface="Arial"/>
              </a:rPr>
              <a:t>'Parent </a:t>
            </a:r>
            <a:r>
              <a:rPr sz="850" spc="25" dirty="0" smtClean="0">
                <a:solidFill>
                  <a:srgbClr val="525252"/>
                </a:solidFill>
                <a:latin typeface="Arial"/>
                <a:cs typeface="Arial"/>
              </a:rPr>
              <a:t>Forum'?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7656" y="3646537"/>
            <a:ext cx="13970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505" dirty="0" smtClean="0">
                <a:solidFill>
                  <a:srgbClr val="CACAD6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77375" y="6071937"/>
            <a:ext cx="119316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96900" algn="l"/>
              </a:tabLst>
            </a:pPr>
            <a:r>
              <a:rPr sz="850" spc="25" dirty="0" smtClean="0">
                <a:solidFill>
                  <a:srgbClr val="525252"/>
                </a:solidFill>
                <a:latin typeface="Arial"/>
                <a:cs typeface="Arial"/>
              </a:rPr>
              <a:t>No</a:t>
            </a:r>
            <a:r>
              <a:rPr sz="850" spc="9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1415" dirty="0" smtClean="0">
                <a:solidFill>
                  <a:srgbClr val="3D4667"/>
                </a:solidFill>
                <a:latin typeface="Arial"/>
                <a:cs typeface="Arial"/>
              </a:rPr>
              <a:t>-	</a:t>
            </a:r>
            <a:r>
              <a:rPr sz="850" spc="35" dirty="0" smtClean="0">
                <a:solidFill>
                  <a:srgbClr val="525252"/>
                </a:solidFill>
                <a:latin typeface="Arial"/>
                <a:cs typeface="Arial"/>
              </a:rPr>
              <a:t>Don't</a:t>
            </a:r>
            <a:r>
              <a:rPr sz="850" spc="1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25252"/>
                </a:solidFill>
                <a:latin typeface="Arial"/>
                <a:cs typeface="Arial"/>
              </a:rPr>
              <a:t>Know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98767" y="1405924"/>
            <a:ext cx="1054443" cy="1131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8767" y="2647091"/>
            <a:ext cx="1065427" cy="1065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8767" y="3833340"/>
            <a:ext cx="1065427" cy="106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8767" y="5019588"/>
            <a:ext cx="1065427" cy="11203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45188" y="1405924"/>
            <a:ext cx="1054443" cy="1131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4205" y="2658075"/>
            <a:ext cx="1065427" cy="1054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34205" y="3943178"/>
            <a:ext cx="1065427" cy="9446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5188" y="5019588"/>
            <a:ext cx="1054443" cy="11203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1913" y="1428978"/>
            <a:ext cx="3163329" cy="0"/>
          </a:xfrm>
          <a:custGeom>
            <a:avLst/>
            <a:gdLst/>
            <a:ahLst/>
            <a:cxnLst/>
            <a:rect l="l" t="t" r="r" b="b"/>
            <a:pathLst>
              <a:path w="3163329">
                <a:moveTo>
                  <a:pt x="0" y="0"/>
                </a:moveTo>
                <a:lnTo>
                  <a:pt x="3163329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1553894"/>
            <a:ext cx="0" cy="4573830"/>
          </a:xfrm>
          <a:custGeom>
            <a:avLst/>
            <a:gdLst/>
            <a:ahLst/>
            <a:cxnLst/>
            <a:rect l="l" t="t" r="r" b="b"/>
            <a:pathLst>
              <a:path h="4573830">
                <a:moveTo>
                  <a:pt x="0" y="4573830"/>
                </a:moveTo>
                <a:lnTo>
                  <a:pt x="0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335" y="6119488"/>
            <a:ext cx="4464907" cy="0"/>
          </a:xfrm>
          <a:custGeom>
            <a:avLst/>
            <a:gdLst/>
            <a:ahLst/>
            <a:cxnLst/>
            <a:rect l="l" t="t" r="r" b="b"/>
            <a:pathLst>
              <a:path w="4464907">
                <a:moveTo>
                  <a:pt x="0" y="0"/>
                </a:moveTo>
                <a:lnTo>
                  <a:pt x="4464907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82681" y="1422115"/>
            <a:ext cx="0" cy="4705609"/>
          </a:xfrm>
          <a:custGeom>
            <a:avLst/>
            <a:gdLst/>
            <a:ahLst/>
            <a:cxnLst/>
            <a:rect l="l" t="t" r="r" b="b"/>
            <a:pathLst>
              <a:path h="4705609">
                <a:moveTo>
                  <a:pt x="0" y="4705609"/>
                </a:moveTo>
                <a:lnTo>
                  <a:pt x="0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01461" y="1660549"/>
            <a:ext cx="2050414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6000"/>
              </a:lnSpc>
            </a:pPr>
            <a:r>
              <a:rPr sz="850" spc="55" dirty="0" smtClean="0">
                <a:solidFill>
                  <a:srgbClr val="8C677C"/>
                </a:solidFill>
                <a:latin typeface="Arial"/>
                <a:cs typeface="Arial"/>
              </a:rPr>
              <a:t>What</a:t>
            </a:r>
            <a:r>
              <a:rPr sz="850" spc="50" dirty="0" smtClean="0">
                <a:solidFill>
                  <a:srgbClr val="8C677C"/>
                </a:solidFill>
                <a:latin typeface="Arial"/>
                <a:cs typeface="Arial"/>
              </a:rPr>
              <a:t> parents</a:t>
            </a:r>
            <a:r>
              <a:rPr sz="850" spc="-65" dirty="0" smtClean="0">
                <a:solidFill>
                  <a:srgbClr val="8C677C"/>
                </a:solidFill>
                <a:latin typeface="Arial"/>
                <a:cs typeface="Arial"/>
              </a:rPr>
              <a:t> </a:t>
            </a:r>
            <a:r>
              <a:rPr sz="850" spc="55" dirty="0" smtClean="0">
                <a:solidFill>
                  <a:srgbClr val="8C677C"/>
                </a:solidFill>
                <a:latin typeface="Arial"/>
                <a:cs typeface="Arial"/>
              </a:rPr>
              <a:t>think</a:t>
            </a:r>
            <a:r>
              <a:rPr sz="850" spc="-5" dirty="0" smtClean="0">
                <a:solidFill>
                  <a:srgbClr val="8C677C"/>
                </a:solidFill>
                <a:latin typeface="Arial"/>
                <a:cs typeface="Arial"/>
              </a:rPr>
              <a:t> </a:t>
            </a:r>
            <a:r>
              <a:rPr sz="850" spc="85" dirty="0" smtClean="0">
                <a:solidFill>
                  <a:srgbClr val="8C677C"/>
                </a:solidFill>
                <a:latin typeface="Arial"/>
                <a:cs typeface="Arial"/>
              </a:rPr>
              <a:t>the</a:t>
            </a:r>
            <a:r>
              <a:rPr sz="850" spc="10" dirty="0" smtClean="0">
                <a:solidFill>
                  <a:srgbClr val="8C677C"/>
                </a:solidFill>
                <a:latin typeface="Arial"/>
                <a:cs typeface="Arial"/>
              </a:rPr>
              <a:t> </a:t>
            </a:r>
            <a:r>
              <a:rPr sz="850" spc="45" dirty="0" smtClean="0">
                <a:solidFill>
                  <a:srgbClr val="8C677C"/>
                </a:solidFill>
                <a:latin typeface="Arial"/>
                <a:cs typeface="Arial"/>
              </a:rPr>
              <a:t>Parent</a:t>
            </a:r>
            <a:r>
              <a:rPr sz="850" spc="10" dirty="0" smtClean="0">
                <a:solidFill>
                  <a:srgbClr val="8C677C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8C677C"/>
                </a:solidFill>
                <a:latin typeface="Arial"/>
                <a:cs typeface="Arial"/>
              </a:rPr>
              <a:t>Council</a:t>
            </a:r>
            <a:r>
              <a:rPr sz="850" spc="15" dirty="0" smtClean="0">
                <a:solidFill>
                  <a:srgbClr val="8C677C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8C677C"/>
                </a:solidFill>
                <a:latin typeface="Arial"/>
                <a:cs typeface="Arial"/>
              </a:rPr>
              <a:t>does</a:t>
            </a:r>
            <a:r>
              <a:rPr sz="850" spc="15" dirty="0" smtClean="0">
                <a:solidFill>
                  <a:srgbClr val="8C677C"/>
                </a:solidFill>
                <a:latin typeface="Arial"/>
                <a:cs typeface="Arial"/>
              </a:rPr>
              <a:t> </a:t>
            </a:r>
            <a:r>
              <a:rPr sz="850" spc="60" dirty="0" smtClean="0">
                <a:solidFill>
                  <a:srgbClr val="8C677C"/>
                </a:solidFill>
                <a:latin typeface="Arial"/>
                <a:cs typeface="Arial"/>
              </a:rPr>
              <a:t>at</a:t>
            </a:r>
            <a:r>
              <a:rPr sz="850" spc="-30" dirty="0" smtClean="0">
                <a:solidFill>
                  <a:srgbClr val="8C677C"/>
                </a:solidFill>
                <a:latin typeface="Arial"/>
                <a:cs typeface="Arial"/>
              </a:rPr>
              <a:t> </a:t>
            </a:r>
            <a:r>
              <a:rPr sz="850" spc="60" dirty="0" smtClean="0">
                <a:solidFill>
                  <a:srgbClr val="8C677C"/>
                </a:solidFill>
                <a:latin typeface="Arial"/>
                <a:cs typeface="Arial"/>
              </a:rPr>
              <a:t>their</a:t>
            </a:r>
            <a:r>
              <a:rPr sz="850" spc="25" dirty="0" smtClean="0">
                <a:solidFill>
                  <a:srgbClr val="8C677C"/>
                </a:solidFill>
                <a:latin typeface="Arial"/>
                <a:cs typeface="Arial"/>
              </a:rPr>
              <a:t> </a:t>
            </a:r>
            <a:r>
              <a:rPr sz="850" spc="35" dirty="0" smtClean="0">
                <a:solidFill>
                  <a:srgbClr val="8C677C"/>
                </a:solidFill>
                <a:latin typeface="Arial"/>
                <a:cs typeface="Arial"/>
              </a:rPr>
              <a:t>child's</a:t>
            </a:r>
            <a:r>
              <a:rPr sz="850" spc="-40" dirty="0" smtClean="0">
                <a:solidFill>
                  <a:srgbClr val="8C677C"/>
                </a:solidFill>
                <a:latin typeface="Arial"/>
                <a:cs typeface="Arial"/>
              </a:rPr>
              <a:t> </a:t>
            </a:r>
            <a:r>
              <a:rPr sz="850" spc="35" dirty="0" smtClean="0">
                <a:solidFill>
                  <a:srgbClr val="8C677C"/>
                </a:solidFill>
                <a:latin typeface="Arial"/>
                <a:cs typeface="Arial"/>
              </a:rPr>
              <a:t>school</a:t>
            </a:r>
            <a:endParaRPr sz="8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56272" y="6336584"/>
            <a:ext cx="1157605" cy="291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76600"/>
              </a:lnSpc>
            </a:pPr>
            <a:r>
              <a:rPr sz="1200" spc="-60" dirty="0" smtClean="0">
                <a:solidFill>
                  <a:srgbClr val="6E7B8E"/>
                </a:solidFill>
                <a:latin typeface="Arial"/>
                <a:cs typeface="Arial"/>
              </a:rPr>
              <a:t>the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National</a:t>
            </a:r>
            <a:r>
              <a:rPr sz="1200" spc="-5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Parent</a:t>
            </a:r>
            <a:r>
              <a:rPr sz="1200" spc="-4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Forum</a:t>
            </a:r>
            <a:r>
              <a:rPr sz="1200" spc="-100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6E7B8E"/>
                </a:solidFill>
                <a:latin typeface="Arial"/>
                <a:cs typeface="Arial"/>
              </a:rPr>
              <a:t>of</a:t>
            </a:r>
            <a:r>
              <a:rPr sz="1200" spc="-75" dirty="0" smtClean="0">
                <a:solidFill>
                  <a:srgbClr val="6E7B8E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Scotland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01461" y="2036668"/>
            <a:ext cx="207708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" marR="12700" indent="-3175">
              <a:lnSpc>
                <a:spcPct val="106000"/>
              </a:lnSpc>
            </a:pPr>
            <a:r>
              <a:rPr sz="700" spc="160" dirty="0" smtClean="0">
                <a:solidFill>
                  <a:srgbClr val="5D5D5D"/>
                </a:solidFill>
                <a:latin typeface="Times New Roman"/>
                <a:cs typeface="Times New Roman"/>
              </a:rPr>
              <a:t>Q</a:t>
            </a:r>
            <a:r>
              <a:rPr sz="700" spc="70" dirty="0" smtClean="0">
                <a:solidFill>
                  <a:srgbClr val="959797"/>
                </a:solidFill>
                <a:latin typeface="Times New Roman"/>
                <a:cs typeface="Times New Roman"/>
              </a:rPr>
              <a:t>.</a:t>
            </a:r>
            <a:r>
              <a:rPr sz="700" spc="-15" dirty="0" smtClean="0">
                <a:solidFill>
                  <a:srgbClr val="959797"/>
                </a:solidFill>
                <a:latin typeface="Times New Roman"/>
                <a:cs typeface="Times New Roman"/>
              </a:rPr>
              <a:t> </a:t>
            </a:r>
            <a:r>
              <a:rPr sz="850" spc="25" dirty="0" smtClean="0">
                <a:solidFill>
                  <a:srgbClr val="5D5D5D"/>
                </a:solidFill>
                <a:latin typeface="Arial"/>
                <a:cs typeface="Arial"/>
              </a:rPr>
              <a:t>Wh</a:t>
            </a:r>
            <a:r>
              <a:rPr sz="850" spc="-16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sz="850" spc="35" dirty="0" smtClean="0">
                <a:solidFill>
                  <a:srgbClr val="777777"/>
                </a:solidFill>
                <a:latin typeface="Arial"/>
                <a:cs typeface="Arial"/>
              </a:rPr>
              <a:t>c</a:t>
            </a:r>
            <a:r>
              <a:rPr sz="850" spc="30" dirty="0" smtClean="0">
                <a:solidFill>
                  <a:srgbClr val="5D5D5D"/>
                </a:solidFill>
                <a:latin typeface="Arial"/>
                <a:cs typeface="Arial"/>
              </a:rPr>
              <a:t>h</a:t>
            </a:r>
            <a:r>
              <a:rPr sz="850" spc="-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50" spc="-20" dirty="0" smtClean="0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sz="850" spc="55" dirty="0" smtClean="0">
                <a:solidFill>
                  <a:srgbClr val="5D5D5D"/>
                </a:solidFill>
                <a:latin typeface="Arial"/>
                <a:cs typeface="Arial"/>
              </a:rPr>
              <a:t>f</a:t>
            </a:r>
            <a:r>
              <a:rPr sz="8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777777"/>
                </a:solidFill>
                <a:latin typeface="Arial"/>
                <a:cs typeface="Arial"/>
              </a:rPr>
              <a:t>a</a:t>
            </a:r>
            <a:r>
              <a:rPr sz="850" spc="-25" dirty="0" smtClean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850" spc="-30" dirty="0" smtClean="0">
                <a:solidFill>
                  <a:srgbClr val="777777"/>
                </a:solidFill>
                <a:latin typeface="Arial"/>
                <a:cs typeface="Arial"/>
              </a:rPr>
              <a:t>y</a:t>
            </a:r>
            <a:r>
              <a:rPr sz="850" spc="3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D5D5D"/>
                </a:solidFill>
                <a:latin typeface="Arial"/>
                <a:cs typeface="Arial"/>
              </a:rPr>
              <a:t>o</a:t>
            </a:r>
            <a:r>
              <a:rPr sz="850" spc="75" dirty="0" smtClean="0">
                <a:solidFill>
                  <a:srgbClr val="777777"/>
                </a:solidFill>
                <a:latin typeface="Arial"/>
                <a:cs typeface="Arial"/>
              </a:rPr>
              <a:t>f</a:t>
            </a:r>
            <a:r>
              <a:rPr sz="850" spc="1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50" spc="40" dirty="0" smtClean="0">
                <a:solidFill>
                  <a:srgbClr val="5D5D5D"/>
                </a:solidFill>
                <a:latin typeface="Arial"/>
                <a:cs typeface="Arial"/>
              </a:rPr>
              <a:t>t</a:t>
            </a:r>
            <a:r>
              <a:rPr sz="850" spc="114" dirty="0" smtClean="0">
                <a:solidFill>
                  <a:srgbClr val="5D5D5D"/>
                </a:solidFill>
                <a:latin typeface="Arial"/>
                <a:cs typeface="Arial"/>
              </a:rPr>
              <a:t>h</a:t>
            </a:r>
            <a:r>
              <a:rPr sz="850" spc="-30" dirty="0" smtClean="0">
                <a:solidFill>
                  <a:srgbClr val="777777"/>
                </a:solidFill>
                <a:latin typeface="Arial"/>
                <a:cs typeface="Arial"/>
              </a:rPr>
              <a:t>e</a:t>
            </a:r>
            <a:r>
              <a:rPr sz="850" spc="-1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5D5D5D"/>
                </a:solidFill>
                <a:latin typeface="Arial"/>
                <a:cs typeface="Arial"/>
              </a:rPr>
              <a:t>follow</a:t>
            </a:r>
            <a:r>
              <a:rPr sz="850" spc="-1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777777"/>
                </a:solidFill>
                <a:latin typeface="Arial"/>
                <a:cs typeface="Arial"/>
              </a:rPr>
              <a:t>i</a:t>
            </a:r>
            <a:r>
              <a:rPr sz="850" spc="0" dirty="0" smtClean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850" spc="40" dirty="0" smtClean="0">
                <a:solidFill>
                  <a:srgbClr val="777777"/>
                </a:solidFill>
                <a:latin typeface="Arial"/>
                <a:cs typeface="Arial"/>
              </a:rPr>
              <a:t>g</a:t>
            </a:r>
            <a:r>
              <a:rPr sz="850" spc="-4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D5D5D"/>
                </a:solidFill>
                <a:latin typeface="Arial"/>
                <a:cs typeface="Arial"/>
              </a:rPr>
              <a:t>d</a:t>
            </a:r>
            <a:r>
              <a:rPr sz="850" spc="65" dirty="0" smtClean="0">
                <a:solidFill>
                  <a:srgbClr val="5D5D5D"/>
                </a:solidFill>
                <a:latin typeface="Arial"/>
                <a:cs typeface="Arial"/>
              </a:rPr>
              <a:t>o</a:t>
            </a:r>
            <a:r>
              <a:rPr sz="850" spc="-5" dirty="0" smtClean="0">
                <a:solidFill>
                  <a:srgbClr val="777777"/>
                </a:solidFill>
                <a:latin typeface="Arial"/>
                <a:cs typeface="Arial"/>
              </a:rPr>
              <a:t>es</a:t>
            </a:r>
            <a:r>
              <a:rPr sz="850" spc="-4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50" spc="130" dirty="0" smtClean="0">
                <a:solidFill>
                  <a:srgbClr val="5D5D5D"/>
                </a:solidFill>
                <a:latin typeface="Arial"/>
                <a:cs typeface="Arial"/>
              </a:rPr>
              <a:t>t</a:t>
            </a:r>
            <a:r>
              <a:rPr sz="850" spc="20" dirty="0" smtClean="0">
                <a:solidFill>
                  <a:srgbClr val="777777"/>
                </a:solidFill>
                <a:latin typeface="Arial"/>
                <a:cs typeface="Arial"/>
              </a:rPr>
              <a:t>h</a:t>
            </a:r>
            <a:r>
              <a:rPr sz="850" spc="20" dirty="0" smtClean="0">
                <a:solidFill>
                  <a:srgbClr val="5D5D5D"/>
                </a:solidFill>
                <a:latin typeface="Arial"/>
                <a:cs typeface="Arial"/>
              </a:rPr>
              <a:t>e</a:t>
            </a:r>
            <a:r>
              <a:rPr sz="8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50" spc="-70" dirty="0" smtClean="0">
                <a:solidFill>
                  <a:srgbClr val="5D5D5D"/>
                </a:solidFill>
                <a:latin typeface="Arial"/>
                <a:cs typeface="Arial"/>
              </a:rPr>
              <a:t>P</a:t>
            </a:r>
            <a:r>
              <a:rPr sz="850" spc="5" dirty="0" smtClean="0">
                <a:solidFill>
                  <a:srgbClr val="777777"/>
                </a:solidFill>
                <a:latin typeface="Arial"/>
                <a:cs typeface="Arial"/>
              </a:rPr>
              <a:t>ar</a:t>
            </a:r>
            <a:r>
              <a:rPr sz="850" spc="45" dirty="0" smtClean="0">
                <a:solidFill>
                  <a:srgbClr val="777777"/>
                </a:solidFill>
                <a:latin typeface="Arial"/>
                <a:cs typeface="Arial"/>
              </a:rPr>
              <a:t>e</a:t>
            </a:r>
            <a:r>
              <a:rPr sz="850" spc="0" dirty="0" smtClean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850" spc="90" dirty="0" smtClean="0">
                <a:solidFill>
                  <a:srgbClr val="777777"/>
                </a:solidFill>
                <a:latin typeface="Arial"/>
                <a:cs typeface="Arial"/>
              </a:rPr>
              <a:t>t</a:t>
            </a:r>
            <a:r>
              <a:rPr sz="850" spc="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5D5D5D"/>
                </a:solidFill>
                <a:latin typeface="Arial"/>
                <a:cs typeface="Arial"/>
              </a:rPr>
              <a:t>Cou</a:t>
            </a:r>
            <a:r>
              <a:rPr sz="850" spc="45" dirty="0" smtClean="0">
                <a:solidFill>
                  <a:srgbClr val="5D5D5D"/>
                </a:solidFill>
                <a:latin typeface="Arial"/>
                <a:cs typeface="Arial"/>
              </a:rPr>
              <a:t>n</a:t>
            </a:r>
            <a:r>
              <a:rPr sz="850" spc="25" dirty="0" smtClean="0">
                <a:solidFill>
                  <a:srgbClr val="777777"/>
                </a:solidFill>
                <a:latin typeface="Arial"/>
                <a:cs typeface="Arial"/>
              </a:rPr>
              <a:t>ci</a:t>
            </a:r>
            <a:r>
              <a:rPr sz="850" spc="25" dirty="0" smtClean="0">
                <a:solidFill>
                  <a:srgbClr val="5D5D5D"/>
                </a:solidFill>
                <a:latin typeface="Arial"/>
                <a:cs typeface="Arial"/>
              </a:rPr>
              <a:t>l</a:t>
            </a:r>
            <a:r>
              <a:rPr sz="850" spc="-4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D5D5D"/>
                </a:solidFill>
                <a:latin typeface="Arial"/>
                <a:cs typeface="Arial"/>
              </a:rPr>
              <a:t>at</a:t>
            </a:r>
            <a:r>
              <a:rPr sz="850" spc="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850" spc="5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D5D5D"/>
                </a:solidFill>
                <a:latin typeface="Arial"/>
                <a:cs typeface="Arial"/>
              </a:rPr>
              <a:t>chil</a:t>
            </a:r>
            <a:r>
              <a:rPr sz="850" spc="40" dirty="0" smtClean="0">
                <a:solidFill>
                  <a:srgbClr val="5D5D5D"/>
                </a:solidFill>
                <a:latin typeface="Arial"/>
                <a:cs typeface="Arial"/>
              </a:rPr>
              <a:t>d</a:t>
            </a:r>
            <a:r>
              <a:rPr sz="850" spc="-20" dirty="0" smtClean="0">
                <a:solidFill>
                  <a:srgbClr val="777777"/>
                </a:solidFill>
                <a:latin typeface="Arial"/>
                <a:cs typeface="Arial"/>
              </a:rPr>
              <a:t>'s</a:t>
            </a:r>
            <a:r>
              <a:rPr sz="850" spc="-3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777777"/>
                </a:solidFill>
                <a:latin typeface="Arial"/>
                <a:cs typeface="Arial"/>
              </a:rPr>
              <a:t>s</a:t>
            </a:r>
            <a:r>
              <a:rPr sz="850" spc="20" dirty="0" smtClean="0">
                <a:solidFill>
                  <a:srgbClr val="5D5D5D"/>
                </a:solidFill>
                <a:latin typeface="Arial"/>
                <a:cs typeface="Arial"/>
              </a:rPr>
              <a:t>chool</a:t>
            </a:r>
            <a:r>
              <a:rPr sz="8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5D5D5D"/>
                </a:solidFill>
                <a:latin typeface="Arial"/>
                <a:cs typeface="Arial"/>
              </a:rPr>
              <a:t>do?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1461" y="3195620"/>
            <a:ext cx="23304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 smtClean="0">
                <a:solidFill>
                  <a:srgbClr val="5D5D5D"/>
                </a:solidFill>
                <a:latin typeface="Arial"/>
                <a:cs typeface="Arial"/>
              </a:rPr>
              <a:t>Key: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64142" y="3420051"/>
            <a:ext cx="845185" cy="168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60400" algn="l"/>
              </a:tabLst>
            </a:pPr>
            <a:r>
              <a:rPr sz="800" spc="25" dirty="0" smtClean="0">
                <a:solidFill>
                  <a:srgbClr val="5D5D5D"/>
                </a:solidFill>
                <a:latin typeface="Arial"/>
                <a:cs typeface="Arial"/>
              </a:rPr>
              <a:t>No</a:t>
            </a:r>
            <a:r>
              <a:rPr sz="800" spc="1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00" spc="1330" dirty="0" smtClean="0">
                <a:solidFill>
                  <a:srgbClr val="3F496B"/>
                </a:solidFill>
                <a:latin typeface="Arial"/>
                <a:cs typeface="Arial"/>
              </a:rPr>
              <a:t>-	</a:t>
            </a:r>
            <a:r>
              <a:rPr sz="1500" spc="-225" baseline="2777" dirty="0" smtClean="0">
                <a:solidFill>
                  <a:srgbClr val="5D5D5D"/>
                </a:solidFill>
                <a:latin typeface="Courier New"/>
                <a:cs typeface="Courier New"/>
              </a:rPr>
              <a:t>Yes</a:t>
            </a:r>
            <a:endParaRPr sz="1500" baseline="2777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01461" y="3439961"/>
            <a:ext cx="58039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40" dirty="0" smtClean="0">
                <a:solidFill>
                  <a:srgbClr val="5D5D5D"/>
                </a:solidFill>
                <a:latin typeface="Arial"/>
                <a:cs typeface="Arial"/>
              </a:rPr>
              <a:t>Don't</a:t>
            </a:r>
            <a:r>
              <a:rPr sz="800" spc="-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800" spc="30" dirty="0" smtClean="0">
                <a:solidFill>
                  <a:srgbClr val="5D5D5D"/>
                </a:solidFill>
                <a:latin typeface="Arial"/>
                <a:cs typeface="Arial"/>
              </a:rPr>
              <a:t>Know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5970" y="3815913"/>
            <a:ext cx="1192530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125" dirty="0" smtClean="0">
                <a:solidFill>
                  <a:srgbClr val="5D5D5D"/>
                </a:solidFill>
                <a:latin typeface="Times New Roman"/>
                <a:cs typeface="Times New Roman"/>
              </a:rPr>
              <a:t>i</a:t>
            </a:r>
            <a:r>
              <a:rPr sz="550" spc="110" dirty="0" smtClean="0">
                <a:solidFill>
                  <a:srgbClr val="777777"/>
                </a:solidFill>
                <a:latin typeface="Times New Roman"/>
                <a:cs typeface="Times New Roman"/>
              </a:rPr>
              <a:t>.     </a:t>
            </a:r>
            <a:r>
              <a:rPr sz="550" spc="-35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650" spc="15" dirty="0" smtClean="0">
                <a:solidFill>
                  <a:srgbClr val="5D5D5D"/>
                </a:solidFill>
                <a:latin typeface="Arial"/>
                <a:cs typeface="Arial"/>
              </a:rPr>
              <a:t>Fundraises</a:t>
            </a:r>
            <a:r>
              <a:rPr sz="650" spc="-3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50" dirty="0" smtClean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school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01461" y="3994919"/>
            <a:ext cx="1793239" cy="207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4625" marR="12700" indent="-162560">
              <a:lnSpc>
                <a:spcPts val="780"/>
              </a:lnSpc>
            </a:pPr>
            <a:r>
              <a:rPr sz="550" spc="110" dirty="0" smtClean="0">
                <a:solidFill>
                  <a:srgbClr val="5D5D5D"/>
                </a:solidFill>
                <a:latin typeface="Times New Roman"/>
                <a:cs typeface="Times New Roman"/>
              </a:rPr>
              <a:t>2</a:t>
            </a:r>
            <a:r>
              <a:rPr sz="550" spc="110" dirty="0" smtClean="0">
                <a:solidFill>
                  <a:srgbClr val="777777"/>
                </a:solidFill>
                <a:latin typeface="Times New Roman"/>
                <a:cs typeface="Times New Roman"/>
              </a:rPr>
              <a:t>.   </a:t>
            </a:r>
            <a:r>
              <a:rPr sz="550" spc="65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Tells </a:t>
            </a:r>
            <a:r>
              <a:rPr sz="650" spc="45" dirty="0" smtClean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650" spc="-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school</a:t>
            </a:r>
            <a:r>
              <a:rPr sz="650" spc="-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15" dirty="0" smtClean="0">
                <a:solidFill>
                  <a:srgbClr val="5D5D5D"/>
                </a:solidFill>
                <a:latin typeface="Arial"/>
                <a:cs typeface="Arial"/>
              </a:rPr>
              <a:t>management</a:t>
            </a:r>
            <a:r>
              <a:rPr sz="650" spc="7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5D5D5D"/>
                </a:solidFill>
                <a:latin typeface="Arial"/>
                <a:cs typeface="Arial"/>
              </a:rPr>
              <a:t>team</a:t>
            </a:r>
            <a:r>
              <a:rPr sz="650" spc="-1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when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parents</a:t>
            </a:r>
            <a:r>
              <a:rPr sz="650" spc="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0" dirty="0" smtClean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650" spc="-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15" dirty="0" smtClean="0">
                <a:solidFill>
                  <a:srgbClr val="5D5D5D"/>
                </a:solidFill>
                <a:latin typeface="Arial"/>
                <a:cs typeface="Arial"/>
              </a:rPr>
              <a:t>concerns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1461" y="4271648"/>
            <a:ext cx="2029460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650" spc="114" dirty="0" smtClean="0">
                <a:solidFill>
                  <a:srgbClr val="777777"/>
                </a:solidFill>
                <a:latin typeface="Arial"/>
                <a:cs typeface="Arial"/>
              </a:rPr>
              <a:t>.  </a:t>
            </a:r>
            <a:r>
              <a:rPr sz="650" spc="5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Helps</a:t>
            </a:r>
            <a:r>
              <a:rPr sz="650" spc="-6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55" dirty="0" smtClean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650" spc="-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develop</a:t>
            </a:r>
            <a:r>
              <a:rPr sz="650" spc="-2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15" dirty="0" smtClean="0">
                <a:solidFill>
                  <a:srgbClr val="5D5D5D"/>
                </a:solidFill>
                <a:latin typeface="Arial"/>
                <a:cs typeface="Arial"/>
              </a:rPr>
              <a:t>School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Improvement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15" dirty="0" smtClean="0">
                <a:solidFill>
                  <a:srgbClr val="5D5D5D"/>
                </a:solidFill>
                <a:latin typeface="Arial"/>
                <a:cs typeface="Arial"/>
              </a:rPr>
              <a:t>Plan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1461" y="4456146"/>
            <a:ext cx="203263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165" marR="12700" indent="-165100">
              <a:lnSpc>
                <a:spcPts val="780"/>
              </a:lnSpc>
              <a:buClr>
                <a:srgbClr val="5D5D5D"/>
              </a:buClr>
              <a:buFont typeface="Arial"/>
              <a:buAutoNum type="arabicPeriod" startAt="4"/>
              <a:tabLst>
                <a:tab pos="171450" algn="l"/>
              </a:tabLst>
            </a:pP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Asks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parents</a:t>
            </a:r>
            <a:r>
              <a:rPr sz="650" spc="-1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5" dirty="0" smtClean="0">
                <a:solidFill>
                  <a:srgbClr val="5D5D5D"/>
                </a:solidFill>
                <a:latin typeface="Arial"/>
                <a:cs typeface="Arial"/>
              </a:rPr>
              <a:t>for </a:t>
            </a:r>
            <a:r>
              <a:rPr sz="650" spc="40" dirty="0" smtClean="0">
                <a:solidFill>
                  <a:srgbClr val="5D5D5D"/>
                </a:solidFill>
                <a:latin typeface="Arial"/>
                <a:cs typeface="Arial"/>
              </a:rPr>
              <a:t>their</a:t>
            </a:r>
            <a:r>
              <a:rPr sz="650" spc="1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views</a:t>
            </a:r>
            <a:r>
              <a:rPr sz="650" spc="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5" dirty="0" smtClean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650" spc="-2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how</a:t>
            </a:r>
            <a:r>
              <a:rPr sz="650" spc="-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school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is</a:t>
            </a:r>
            <a:r>
              <a:rPr sz="650" spc="-3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5D5D5D"/>
                </a:solidFill>
                <a:latin typeface="Arial"/>
                <a:cs typeface="Arial"/>
              </a:rPr>
              <a:t>run</a:t>
            </a:r>
            <a:endParaRPr sz="6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5"/>
              </a:spcBef>
              <a:buClr>
                <a:srgbClr val="5D5D5D"/>
              </a:buClr>
              <a:buFont typeface="Arial"/>
              <a:buAutoNum type="arabicPeriod" startAt="4"/>
            </a:pPr>
            <a:endParaRPr sz="600"/>
          </a:p>
          <a:p>
            <a:pPr marL="171450" marR="19685" indent="-159385">
              <a:lnSpc>
                <a:spcPts val="780"/>
              </a:lnSpc>
              <a:buClr>
                <a:srgbClr val="5D5D5D"/>
              </a:buClr>
              <a:buFont typeface="Arial"/>
              <a:buAutoNum type="arabicPeriod" startAt="4"/>
              <a:tabLst>
                <a:tab pos="174625" algn="l"/>
              </a:tabLst>
            </a:pP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Asks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parent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s</a:t>
            </a:r>
            <a:r>
              <a:rPr sz="650" spc="120" dirty="0" smtClean="0">
                <a:solidFill>
                  <a:srgbClr val="777777"/>
                </a:solidFill>
                <a:latin typeface="Arial"/>
                <a:cs typeface="Arial"/>
              </a:rPr>
              <a:t>'</a:t>
            </a:r>
            <a:r>
              <a:rPr sz="650" spc="-8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views</a:t>
            </a:r>
            <a:r>
              <a:rPr sz="650" spc="5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5D5D5D"/>
                </a:solidFill>
                <a:latin typeface="Arial"/>
                <a:cs typeface="Arial"/>
              </a:rPr>
              <a:t>about</a:t>
            </a:r>
            <a:r>
              <a:rPr sz="650" spc="-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40" dirty="0" smtClean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5" dirty="0" smtClean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5D5D5D"/>
                </a:solidFill>
                <a:latin typeface="Arial"/>
                <a:cs typeface="Arial"/>
              </a:rPr>
              <a:t>children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school</a:t>
            </a:r>
            <a:r>
              <a:rPr sz="650" spc="-3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650" spc="-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learning</a:t>
            </a:r>
            <a:endParaRPr sz="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93224" y="5004937"/>
            <a:ext cx="185928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5420" marR="12700" indent="-165100">
              <a:lnSpc>
                <a:spcPct val="102499"/>
              </a:lnSpc>
              <a:buClr>
                <a:srgbClr val="5D5D5D"/>
              </a:buClr>
              <a:buFont typeface="Arial"/>
              <a:buAutoNum type="arabicPeriod" startAt="6"/>
              <a:tabLst>
                <a:tab pos="182880" algn="l"/>
              </a:tabLst>
            </a:pPr>
            <a:r>
              <a:rPr sz="650" spc="15" dirty="0" smtClean="0">
                <a:solidFill>
                  <a:srgbClr val="5D5D5D"/>
                </a:solidFill>
                <a:latin typeface="Arial"/>
                <a:cs typeface="Arial"/>
              </a:rPr>
              <a:t>Provides </a:t>
            </a:r>
            <a:r>
              <a:rPr sz="650" spc="40" dirty="0" smtClean="0">
                <a:solidFill>
                  <a:srgbClr val="5D5D5D"/>
                </a:solidFill>
                <a:latin typeface="Arial"/>
                <a:cs typeface="Arial"/>
              </a:rPr>
              <a:t>information</a:t>
            </a:r>
            <a:r>
              <a:rPr sz="650" spc="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about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5D5D5D"/>
                </a:solidFill>
                <a:latin typeface="Arial"/>
                <a:cs typeface="Arial"/>
              </a:rPr>
              <a:t>education</a:t>
            </a:r>
            <a:r>
              <a:rPr sz="650" spc="4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650" spc="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5D5D5D"/>
                </a:solidFill>
                <a:latin typeface="Arial"/>
                <a:cs typeface="Arial"/>
              </a:rPr>
              <a:t>learning</a:t>
            </a:r>
            <a:r>
              <a:rPr sz="650" spc="-6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70" dirty="0" smtClean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650" spc="-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parents</a:t>
            </a:r>
            <a:endParaRPr sz="6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4"/>
              </a:spcBef>
              <a:buClr>
                <a:srgbClr val="5D5D5D"/>
              </a:buClr>
              <a:buFont typeface="Arial"/>
              <a:buAutoNum type="arabicPeriod" startAt="6"/>
            </a:pPr>
            <a:endParaRPr sz="550"/>
          </a:p>
          <a:p>
            <a:pPr marL="182880" marR="33655" indent="-170815">
              <a:lnSpc>
                <a:spcPct val="102499"/>
              </a:lnSpc>
              <a:buClr>
                <a:srgbClr val="5D5D5D"/>
              </a:buClr>
              <a:buFont typeface="Arial"/>
              <a:buAutoNum type="arabicPeriod" startAt="6"/>
              <a:tabLst>
                <a:tab pos="182880" algn="l"/>
              </a:tabLst>
            </a:pP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Helps</a:t>
            </a:r>
            <a:r>
              <a:rPr sz="650" spc="-4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50" dirty="0" smtClean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650" spc="-4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40" dirty="0" smtClean="0">
                <a:solidFill>
                  <a:srgbClr val="5D5D5D"/>
                </a:solidFill>
                <a:latin typeface="Arial"/>
                <a:cs typeface="Arial"/>
              </a:rPr>
              <a:t>recruitment</a:t>
            </a:r>
            <a:r>
              <a:rPr sz="650" spc="2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55" dirty="0" smtClean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650" spc="-1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senior </a:t>
            </a:r>
            <a:r>
              <a:rPr sz="650" spc="40" dirty="0" smtClean="0">
                <a:solidFill>
                  <a:srgbClr val="5D5D5D"/>
                </a:solidFill>
                <a:latin typeface="Arial"/>
                <a:cs typeface="Arial"/>
              </a:rPr>
              <a:t>staff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 member</a:t>
            </a:r>
            <a:r>
              <a:rPr sz="650" spc="40" dirty="0" smtClean="0">
                <a:solidFill>
                  <a:srgbClr val="5D5D5D"/>
                </a:solidFill>
                <a:latin typeface="Arial"/>
                <a:cs typeface="Arial"/>
              </a:rPr>
              <a:t>s</a:t>
            </a:r>
            <a:r>
              <a:rPr sz="650" spc="95" dirty="0" smtClean="0">
                <a:solidFill>
                  <a:srgbClr val="777777"/>
                </a:solidFill>
                <a:latin typeface="Arial"/>
                <a:cs typeface="Arial"/>
              </a:rPr>
              <a:t>,</a:t>
            </a:r>
            <a:r>
              <a:rPr sz="650" spc="50" dirty="0" smtClean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650" spc="3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exampl</a:t>
            </a:r>
            <a:r>
              <a:rPr sz="650" spc="50" dirty="0" smtClean="0">
                <a:solidFill>
                  <a:srgbClr val="5D5D5D"/>
                </a:solidFill>
                <a:latin typeface="Arial"/>
                <a:cs typeface="Arial"/>
              </a:rPr>
              <a:t>e</a:t>
            </a:r>
            <a:r>
              <a:rPr sz="650" spc="120" dirty="0" smtClean="0">
                <a:solidFill>
                  <a:srgbClr val="777777"/>
                </a:solidFill>
                <a:latin typeface="Arial"/>
                <a:cs typeface="Arial"/>
              </a:rPr>
              <a:t>:</a:t>
            </a:r>
            <a:r>
              <a:rPr sz="650" spc="45" dirty="0" smtClean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15" dirty="0" smtClean="0">
                <a:solidFill>
                  <a:srgbClr val="5D5D5D"/>
                </a:solidFill>
                <a:latin typeface="Arial"/>
                <a:cs typeface="Arial"/>
              </a:rPr>
              <a:t>head</a:t>
            </a:r>
            <a:r>
              <a:rPr sz="650" spc="-3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teacher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01461" y="5561984"/>
            <a:ext cx="1682114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70" dirty="0" smtClean="0">
                <a:solidFill>
                  <a:srgbClr val="5D5D5D"/>
                </a:solidFill>
                <a:latin typeface="Arial"/>
                <a:cs typeface="Arial"/>
              </a:rPr>
              <a:t>8</a:t>
            </a:r>
            <a:r>
              <a:rPr sz="650" spc="55" dirty="0" smtClean="0">
                <a:solidFill>
                  <a:srgbClr val="777777"/>
                </a:solidFill>
                <a:latin typeface="Arial"/>
                <a:cs typeface="Arial"/>
              </a:rPr>
              <a:t>.  </a:t>
            </a:r>
            <a:r>
              <a:rPr sz="650" spc="6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Helps</a:t>
            </a:r>
            <a:r>
              <a:rPr sz="650" spc="-6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55" dirty="0" smtClean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650" spc="-2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develop</a:t>
            </a:r>
            <a:r>
              <a:rPr sz="650" spc="-25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650" spc="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5D5D5D"/>
                </a:solidFill>
                <a:latin typeface="Arial"/>
                <a:cs typeface="Arial"/>
              </a:rPr>
              <a:t>school</a:t>
            </a:r>
            <a:r>
              <a:rPr sz="650" spc="-10" dirty="0" smtClean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5D5D5D"/>
                </a:solidFill>
                <a:latin typeface="Arial"/>
                <a:cs typeface="Arial"/>
              </a:rPr>
              <a:t>handbook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40078" y="1595222"/>
            <a:ext cx="133350" cy="157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65" dirty="0" smtClean="0">
                <a:solidFill>
                  <a:srgbClr val="5D5D5D"/>
                </a:solidFill>
                <a:latin typeface="Times New Roman"/>
                <a:cs typeface="Times New Roman"/>
              </a:rPr>
              <a:t>1.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40078" y="1940115"/>
            <a:ext cx="18351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40" dirty="0" smtClean="0">
                <a:solidFill>
                  <a:srgbClr val="3F496B"/>
                </a:solidFill>
                <a:latin typeface="Courier New"/>
                <a:cs typeface="Courier New"/>
              </a:rPr>
              <a:t>8</a:t>
            </a:r>
            <a:r>
              <a:rPr sz="850" spc="254" dirty="0" smtClean="0">
                <a:solidFill>
                  <a:srgbClr val="69798E"/>
                </a:solidFill>
                <a:latin typeface="Courier New"/>
                <a:cs typeface="Courier New"/>
              </a:rPr>
              <a:t>%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45570" y="2734898"/>
            <a:ext cx="16827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90" dirty="0" smtClean="0">
                <a:solidFill>
                  <a:srgbClr val="5D5D5D"/>
                </a:solidFill>
                <a:latin typeface="Courier New"/>
                <a:cs typeface="Courier New"/>
              </a:rPr>
              <a:t>3.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40078" y="3116004"/>
            <a:ext cx="17145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75" dirty="0" smtClean="0">
                <a:solidFill>
                  <a:srgbClr val="3F496B"/>
                </a:solidFill>
                <a:latin typeface="Courier New"/>
                <a:cs typeface="Courier New"/>
              </a:rPr>
              <a:t>7</a:t>
            </a:r>
            <a:r>
              <a:rPr sz="800" spc="250" dirty="0" smtClean="0">
                <a:solidFill>
                  <a:srgbClr val="69798E"/>
                </a:solidFill>
                <a:latin typeface="Courier New"/>
                <a:cs typeface="Courier New"/>
              </a:rPr>
              <a:t>%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42824" y="3945616"/>
            <a:ext cx="17208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75" dirty="0" smtClean="0">
                <a:solidFill>
                  <a:srgbClr val="5D5D5D"/>
                </a:solidFill>
                <a:latin typeface="Courier New"/>
                <a:cs typeface="Courier New"/>
              </a:rPr>
              <a:t>5.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40078" y="4352983"/>
            <a:ext cx="215900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125" dirty="0" smtClean="0">
                <a:solidFill>
                  <a:srgbClr val="3F496B"/>
                </a:solidFill>
                <a:latin typeface="Arial"/>
                <a:cs typeface="Arial"/>
              </a:rPr>
              <a:t>2</a:t>
            </a:r>
            <a:r>
              <a:rPr sz="550" spc="160" dirty="0" smtClean="0">
                <a:solidFill>
                  <a:srgbClr val="3F496B"/>
                </a:solidFill>
                <a:latin typeface="Arial"/>
                <a:cs typeface="Arial"/>
              </a:rPr>
              <a:t>9</a:t>
            </a:r>
            <a:r>
              <a:rPr sz="550" spc="100" dirty="0" smtClean="0">
                <a:solidFill>
                  <a:srgbClr val="69798E"/>
                </a:solidFill>
                <a:latin typeface="Arial"/>
                <a:cs typeface="Arial"/>
              </a:rPr>
              <a:t>%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40078" y="5116183"/>
            <a:ext cx="161290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80" dirty="0" smtClean="0">
                <a:solidFill>
                  <a:srgbClr val="5D5D5D"/>
                </a:solidFill>
                <a:latin typeface="Courier New"/>
                <a:cs typeface="Courier New"/>
              </a:rPr>
              <a:t>7.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37332" y="5538994"/>
            <a:ext cx="196850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100" dirty="0" smtClean="0">
                <a:solidFill>
                  <a:srgbClr val="3F496B"/>
                </a:solidFill>
                <a:latin typeface="Arial"/>
                <a:cs typeface="Arial"/>
              </a:rPr>
              <a:t>1</a:t>
            </a:r>
            <a:r>
              <a:rPr sz="550" spc="40" dirty="0" smtClean="0">
                <a:solidFill>
                  <a:srgbClr val="3F496B"/>
                </a:solidFill>
                <a:latin typeface="Arial"/>
                <a:cs typeface="Arial"/>
              </a:rPr>
              <a:t>9</a:t>
            </a:r>
            <a:r>
              <a:rPr sz="550" spc="100" dirty="0" smtClean="0">
                <a:solidFill>
                  <a:srgbClr val="69798E"/>
                </a:solidFill>
                <a:latin typeface="Arial"/>
                <a:cs typeface="Arial"/>
              </a:rPr>
              <a:t>%</a:t>
            </a:r>
            <a:endParaRPr sz="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83754" y="1585267"/>
            <a:ext cx="16954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65" dirty="0" smtClean="0">
                <a:solidFill>
                  <a:srgbClr val="5D5D5D"/>
                </a:solidFill>
                <a:latin typeface="Courier New"/>
                <a:cs typeface="Courier New"/>
              </a:rPr>
              <a:t>2.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81008" y="2732152"/>
            <a:ext cx="183515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30" dirty="0" smtClean="0">
                <a:solidFill>
                  <a:srgbClr val="5D5D5D"/>
                </a:solidFill>
                <a:latin typeface="Courier New"/>
                <a:cs typeface="Courier New"/>
              </a:rPr>
              <a:t>4.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78261" y="3145008"/>
            <a:ext cx="219075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145" dirty="0" smtClean="0">
                <a:solidFill>
                  <a:srgbClr val="3F496B"/>
                </a:solidFill>
                <a:latin typeface="Arial"/>
                <a:cs typeface="Arial"/>
              </a:rPr>
              <a:t>30</a:t>
            </a:r>
            <a:r>
              <a:rPr sz="550" spc="125" dirty="0" smtClean="0">
                <a:solidFill>
                  <a:srgbClr val="69798E"/>
                </a:solidFill>
                <a:latin typeface="Arial"/>
                <a:cs typeface="Arial"/>
              </a:rPr>
              <a:t>%</a:t>
            </a:r>
            <a:endParaRPr sz="5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78261" y="3937380"/>
            <a:ext cx="18542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20" dirty="0" smtClean="0">
                <a:solidFill>
                  <a:srgbClr val="5D5D5D"/>
                </a:solidFill>
                <a:latin typeface="Courier New"/>
                <a:cs typeface="Courier New"/>
              </a:rPr>
              <a:t>6.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78261" y="5126997"/>
            <a:ext cx="17335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30" dirty="0" smtClean="0">
                <a:solidFill>
                  <a:srgbClr val="5D5D5D"/>
                </a:solidFill>
                <a:latin typeface="Times New Roman"/>
                <a:cs typeface="Times New Roman"/>
              </a:rPr>
              <a:t>8.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75515" y="5536249"/>
            <a:ext cx="199390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114" dirty="0" smtClean="0">
                <a:solidFill>
                  <a:srgbClr val="3F496B"/>
                </a:solidFill>
                <a:latin typeface="Arial"/>
                <a:cs typeface="Arial"/>
              </a:rPr>
              <a:t>1</a:t>
            </a:r>
            <a:r>
              <a:rPr sz="550" spc="45" dirty="0" smtClean="0">
                <a:solidFill>
                  <a:srgbClr val="3F496B"/>
                </a:solidFill>
                <a:latin typeface="Arial"/>
                <a:cs typeface="Arial"/>
              </a:rPr>
              <a:t>4</a:t>
            </a:r>
            <a:r>
              <a:rPr sz="550" spc="100" dirty="0" smtClean="0">
                <a:solidFill>
                  <a:srgbClr val="69798E"/>
                </a:solidFill>
                <a:latin typeface="Arial"/>
                <a:cs typeface="Arial"/>
              </a:rPr>
              <a:t>%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2529" y="2800864"/>
            <a:ext cx="3481859" cy="2855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335" y="6119488"/>
            <a:ext cx="8240583" cy="0"/>
          </a:xfrm>
          <a:custGeom>
            <a:avLst/>
            <a:gdLst/>
            <a:ahLst/>
            <a:cxnLst/>
            <a:rect l="l" t="t" r="r" b="b"/>
            <a:pathLst>
              <a:path w="8240583">
                <a:moveTo>
                  <a:pt x="0" y="0"/>
                </a:moveTo>
                <a:lnTo>
                  <a:pt x="8240583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553894"/>
            <a:ext cx="0" cy="4573830"/>
          </a:xfrm>
          <a:custGeom>
            <a:avLst/>
            <a:gdLst/>
            <a:ahLst/>
            <a:cxnLst/>
            <a:rect l="l" t="t" r="r" b="b"/>
            <a:pathLst>
              <a:path h="4573830">
                <a:moveTo>
                  <a:pt x="0" y="4573830"/>
                </a:moveTo>
                <a:lnTo>
                  <a:pt x="0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1913" y="1428978"/>
            <a:ext cx="6939005" cy="0"/>
          </a:xfrm>
          <a:custGeom>
            <a:avLst/>
            <a:gdLst/>
            <a:ahLst/>
            <a:cxnLst/>
            <a:rect l="l" t="t" r="r" b="b"/>
            <a:pathLst>
              <a:path w="6939005">
                <a:moveTo>
                  <a:pt x="0" y="0"/>
                </a:moveTo>
                <a:lnTo>
                  <a:pt x="6939005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2681" y="1422115"/>
            <a:ext cx="0" cy="4705609"/>
          </a:xfrm>
          <a:custGeom>
            <a:avLst/>
            <a:gdLst/>
            <a:ahLst/>
            <a:cxnLst/>
            <a:rect l="l" t="t" r="r" b="b"/>
            <a:pathLst>
              <a:path h="4705609">
                <a:moveTo>
                  <a:pt x="0" y="4705609"/>
                </a:moveTo>
                <a:lnTo>
                  <a:pt x="0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700" y="1847064"/>
            <a:ext cx="2275840" cy="118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" marR="12700" indent="-3175">
              <a:lnSpc>
                <a:spcPct val="104299"/>
              </a:lnSpc>
            </a:pPr>
            <a:r>
              <a:rPr sz="950" spc="25" dirty="0" smtClean="0">
                <a:solidFill>
                  <a:srgbClr val="8A667B"/>
                </a:solidFill>
                <a:latin typeface="Arial"/>
                <a:cs typeface="Arial"/>
              </a:rPr>
              <a:t>The</a:t>
            </a:r>
            <a:r>
              <a:rPr sz="950" spc="30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55" dirty="0" smtClean="0">
                <a:solidFill>
                  <a:srgbClr val="8A667B"/>
                </a:solidFill>
                <a:latin typeface="Arial"/>
                <a:cs typeface="Arial"/>
              </a:rPr>
              <a:t>majority</a:t>
            </a:r>
            <a:r>
              <a:rPr sz="950" spc="10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55" dirty="0" smtClean="0">
                <a:solidFill>
                  <a:srgbClr val="8A667B"/>
                </a:solidFill>
                <a:latin typeface="Arial"/>
                <a:cs typeface="Arial"/>
              </a:rPr>
              <a:t>think</a:t>
            </a:r>
            <a:r>
              <a:rPr sz="950" spc="45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75" dirty="0" smtClean="0">
                <a:solidFill>
                  <a:srgbClr val="8A667B"/>
                </a:solidFill>
                <a:latin typeface="Arial"/>
                <a:cs typeface="Arial"/>
              </a:rPr>
              <a:t>that</a:t>
            </a:r>
            <a:r>
              <a:rPr sz="950" spc="-5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70" dirty="0" smtClean="0">
                <a:solidFill>
                  <a:srgbClr val="8A667B"/>
                </a:solidFill>
                <a:latin typeface="Arial"/>
                <a:cs typeface="Arial"/>
              </a:rPr>
              <a:t>the</a:t>
            </a:r>
            <a:r>
              <a:rPr sz="950" spc="20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35" dirty="0" smtClean="0">
                <a:solidFill>
                  <a:srgbClr val="8A667B"/>
                </a:solidFill>
                <a:latin typeface="Arial"/>
                <a:cs typeface="Arial"/>
              </a:rPr>
              <a:t>Parent</a:t>
            </a:r>
            <a:r>
              <a:rPr sz="950" spc="20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25" dirty="0" smtClean="0">
                <a:solidFill>
                  <a:srgbClr val="8A667B"/>
                </a:solidFill>
                <a:latin typeface="Arial"/>
                <a:cs typeface="Arial"/>
              </a:rPr>
              <a:t>Council</a:t>
            </a:r>
            <a:r>
              <a:rPr sz="950" spc="10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40" dirty="0" smtClean="0">
                <a:solidFill>
                  <a:srgbClr val="8A667B"/>
                </a:solidFill>
                <a:latin typeface="Arial"/>
                <a:cs typeface="Arial"/>
              </a:rPr>
              <a:t>is</a:t>
            </a:r>
            <a:r>
              <a:rPr sz="950" spc="-80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20" dirty="0" smtClean="0">
                <a:solidFill>
                  <a:srgbClr val="8A667B"/>
                </a:solidFill>
                <a:latin typeface="Arial"/>
                <a:cs typeface="Arial"/>
              </a:rPr>
              <a:t>valued</a:t>
            </a:r>
            <a:r>
              <a:rPr sz="950" spc="40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35" dirty="0" smtClean="0">
                <a:solidFill>
                  <a:srgbClr val="8A667B"/>
                </a:solidFill>
                <a:latin typeface="Arial"/>
                <a:cs typeface="Arial"/>
              </a:rPr>
              <a:t>by</a:t>
            </a:r>
            <a:r>
              <a:rPr sz="950" spc="-65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75" dirty="0" smtClean="0">
                <a:solidFill>
                  <a:srgbClr val="8A667B"/>
                </a:solidFill>
                <a:latin typeface="Arial"/>
                <a:cs typeface="Arial"/>
              </a:rPr>
              <a:t>the</a:t>
            </a:r>
            <a:r>
              <a:rPr sz="950" spc="-30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25" dirty="0" smtClean="0">
                <a:solidFill>
                  <a:srgbClr val="8A667B"/>
                </a:solidFill>
                <a:latin typeface="Arial"/>
                <a:cs typeface="Arial"/>
              </a:rPr>
              <a:t>school's</a:t>
            </a:r>
            <a:r>
              <a:rPr sz="950" spc="20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25" dirty="0" smtClean="0">
                <a:solidFill>
                  <a:srgbClr val="8A667B"/>
                </a:solidFill>
                <a:latin typeface="Arial"/>
                <a:cs typeface="Arial"/>
              </a:rPr>
              <a:t>Senior</a:t>
            </a:r>
            <a:r>
              <a:rPr sz="950" spc="15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25" dirty="0" smtClean="0">
                <a:solidFill>
                  <a:srgbClr val="8A667B"/>
                </a:solidFill>
                <a:latin typeface="Arial"/>
                <a:cs typeface="Arial"/>
              </a:rPr>
              <a:t>Management</a:t>
            </a:r>
            <a:r>
              <a:rPr sz="950" spc="55" dirty="0" smtClean="0">
                <a:solidFill>
                  <a:srgbClr val="8A667B"/>
                </a:solidFill>
                <a:latin typeface="Arial"/>
                <a:cs typeface="Arial"/>
              </a:rPr>
              <a:t> </a:t>
            </a:r>
            <a:r>
              <a:rPr sz="950" spc="10" dirty="0" smtClean="0">
                <a:solidFill>
                  <a:srgbClr val="8A667B"/>
                </a:solidFill>
                <a:latin typeface="Arial"/>
                <a:cs typeface="Arial"/>
              </a:rPr>
              <a:t>Team</a:t>
            </a:r>
            <a:endParaRPr sz="95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sz="950" spc="-10" dirty="0" smtClean="0">
                <a:solidFill>
                  <a:srgbClr val="696969"/>
                </a:solidFill>
                <a:latin typeface="Arial"/>
                <a:cs typeface="Arial"/>
              </a:rPr>
              <a:t>To </a:t>
            </a:r>
            <a:r>
              <a:rPr sz="950" spc="25" dirty="0" smtClean="0">
                <a:solidFill>
                  <a:srgbClr val="696969"/>
                </a:solidFill>
                <a:latin typeface="Arial"/>
                <a:cs typeface="Arial"/>
              </a:rPr>
              <a:t>what</a:t>
            </a:r>
            <a:r>
              <a:rPr sz="950" spc="9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15" dirty="0" smtClean="0">
                <a:solidFill>
                  <a:srgbClr val="696969"/>
                </a:solidFill>
                <a:latin typeface="Arial"/>
                <a:cs typeface="Arial"/>
              </a:rPr>
              <a:t>extent,</a:t>
            </a:r>
            <a:r>
              <a:rPr sz="950" spc="3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45" dirty="0" smtClean="0">
                <a:solidFill>
                  <a:srgbClr val="696969"/>
                </a:solidFill>
                <a:latin typeface="Arial"/>
                <a:cs typeface="Arial"/>
              </a:rPr>
              <a:t>if</a:t>
            </a:r>
            <a:r>
              <a:rPr sz="950" spc="-3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5" dirty="0" smtClean="0">
                <a:solidFill>
                  <a:srgbClr val="696969"/>
                </a:solidFill>
                <a:latin typeface="Arial"/>
                <a:cs typeface="Arial"/>
              </a:rPr>
              <a:t>at</a:t>
            </a:r>
            <a:r>
              <a:rPr sz="950" spc="3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5" dirty="0" smtClean="0">
                <a:solidFill>
                  <a:srgbClr val="696969"/>
                </a:solidFill>
                <a:latin typeface="Arial"/>
                <a:cs typeface="Arial"/>
              </a:rPr>
              <a:t>all</a:t>
            </a:r>
            <a:r>
              <a:rPr sz="950" spc="10" dirty="0" smtClean="0">
                <a:solidFill>
                  <a:srgbClr val="727C89"/>
                </a:solidFill>
                <a:latin typeface="Arial"/>
                <a:cs typeface="Arial"/>
              </a:rPr>
              <a:t>,</a:t>
            </a:r>
            <a:r>
              <a:rPr sz="950" spc="-90" dirty="0" smtClean="0">
                <a:solidFill>
                  <a:srgbClr val="727C89"/>
                </a:solidFill>
                <a:latin typeface="Arial"/>
                <a:cs typeface="Arial"/>
              </a:rPr>
              <a:t> </a:t>
            </a:r>
            <a:r>
              <a:rPr sz="950" spc="15" dirty="0" smtClean="0">
                <a:solidFill>
                  <a:srgbClr val="696969"/>
                </a:solidFill>
                <a:latin typeface="Arial"/>
                <a:cs typeface="Arial"/>
              </a:rPr>
              <a:t>do</a:t>
            </a:r>
            <a:r>
              <a:rPr sz="950" spc="-1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15" dirty="0" smtClean="0">
                <a:solidFill>
                  <a:srgbClr val="696969"/>
                </a:solidFill>
                <a:latin typeface="Arial"/>
                <a:cs typeface="Arial"/>
              </a:rPr>
              <a:t>you</a:t>
            </a:r>
            <a:r>
              <a:rPr sz="950" spc="-5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30" dirty="0" smtClean="0">
                <a:solidFill>
                  <a:srgbClr val="696969"/>
                </a:solidFill>
                <a:latin typeface="Arial"/>
                <a:cs typeface="Arial"/>
              </a:rPr>
              <a:t>think</a:t>
            </a:r>
            <a:endParaRPr sz="950">
              <a:latin typeface="Arial"/>
              <a:cs typeface="Arial"/>
            </a:endParaRPr>
          </a:p>
          <a:p>
            <a:pPr marL="17780" marR="35560" indent="-3175">
              <a:lnSpc>
                <a:spcPts val="1210"/>
              </a:lnSpc>
              <a:spcBef>
                <a:spcPts val="10"/>
              </a:spcBef>
            </a:pPr>
            <a:r>
              <a:rPr sz="950" spc="25" dirty="0" smtClean="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sz="950" spc="2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5" dirty="0" smtClean="0">
                <a:solidFill>
                  <a:srgbClr val="696969"/>
                </a:solidFill>
                <a:latin typeface="Arial"/>
                <a:cs typeface="Arial"/>
              </a:rPr>
              <a:t>views</a:t>
            </a:r>
            <a:r>
              <a:rPr sz="950" spc="1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0" dirty="0" smtClean="0">
                <a:solidFill>
                  <a:srgbClr val="696969"/>
                </a:solidFill>
                <a:latin typeface="Arial"/>
                <a:cs typeface="Arial"/>
              </a:rPr>
              <a:t>and</a:t>
            </a:r>
            <a:r>
              <a:rPr sz="950" spc="1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0" dirty="0" smtClean="0">
                <a:solidFill>
                  <a:srgbClr val="696969"/>
                </a:solidFill>
                <a:latin typeface="Arial"/>
                <a:cs typeface="Arial"/>
              </a:rPr>
              <a:t>suggestions</a:t>
            </a:r>
            <a:r>
              <a:rPr sz="950" spc="8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45" dirty="0" smtClean="0">
                <a:solidFill>
                  <a:srgbClr val="696969"/>
                </a:solidFill>
                <a:latin typeface="Arial"/>
                <a:cs typeface="Arial"/>
              </a:rPr>
              <a:t>of</a:t>
            </a:r>
            <a:r>
              <a:rPr sz="950" spc="-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35" dirty="0" smtClean="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sz="950" spc="2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5" dirty="0" smtClean="0">
                <a:solidFill>
                  <a:srgbClr val="696969"/>
                </a:solidFill>
                <a:latin typeface="Arial"/>
                <a:cs typeface="Arial"/>
              </a:rPr>
              <a:t>Parent </a:t>
            </a:r>
            <a:r>
              <a:rPr sz="950" spc="0" dirty="0" smtClean="0">
                <a:solidFill>
                  <a:srgbClr val="696969"/>
                </a:solidFill>
                <a:latin typeface="Arial"/>
                <a:cs typeface="Arial"/>
              </a:rPr>
              <a:t>Council</a:t>
            </a:r>
            <a:r>
              <a:rPr sz="950" spc="1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0" dirty="0" smtClean="0">
                <a:solidFill>
                  <a:srgbClr val="696969"/>
                </a:solidFill>
                <a:latin typeface="Arial"/>
                <a:cs typeface="Arial"/>
              </a:rPr>
              <a:t>are</a:t>
            </a:r>
            <a:r>
              <a:rPr sz="950" spc="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-5" dirty="0" smtClean="0">
                <a:solidFill>
                  <a:srgbClr val="696969"/>
                </a:solidFill>
                <a:latin typeface="Arial"/>
                <a:cs typeface="Arial"/>
              </a:rPr>
              <a:t>valued</a:t>
            </a:r>
            <a:r>
              <a:rPr sz="950" spc="7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-10" dirty="0" smtClean="0">
                <a:solidFill>
                  <a:srgbClr val="696969"/>
                </a:solidFill>
                <a:latin typeface="Arial"/>
                <a:cs typeface="Arial"/>
              </a:rPr>
              <a:t>by</a:t>
            </a:r>
            <a:r>
              <a:rPr sz="950" spc="-1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35" dirty="0" smtClean="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sz="950" spc="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10" dirty="0" smtClean="0">
                <a:solidFill>
                  <a:srgbClr val="696969"/>
                </a:solidFill>
                <a:latin typeface="Arial"/>
                <a:cs typeface="Arial"/>
              </a:rPr>
              <a:t>schoo</a:t>
            </a:r>
            <a:r>
              <a:rPr sz="950" spc="75" dirty="0" smtClean="0">
                <a:solidFill>
                  <a:srgbClr val="696969"/>
                </a:solidFill>
                <a:latin typeface="Arial"/>
                <a:cs typeface="Arial"/>
              </a:rPr>
              <a:t>l</a:t>
            </a:r>
            <a:r>
              <a:rPr sz="950" spc="-75" dirty="0" smtClean="0">
                <a:solidFill>
                  <a:srgbClr val="727C89"/>
                </a:solidFill>
                <a:latin typeface="Arial"/>
                <a:cs typeface="Arial"/>
              </a:rPr>
              <a:t>'</a:t>
            </a:r>
            <a:r>
              <a:rPr sz="950" spc="-10" dirty="0" smtClean="0">
                <a:solidFill>
                  <a:srgbClr val="696969"/>
                </a:solidFill>
                <a:latin typeface="Arial"/>
                <a:cs typeface="Arial"/>
              </a:rPr>
              <a:t>s</a:t>
            </a:r>
            <a:r>
              <a:rPr sz="950" spc="-4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5" dirty="0" smtClean="0">
                <a:solidFill>
                  <a:srgbClr val="696969"/>
                </a:solidFill>
                <a:latin typeface="Arial"/>
                <a:cs typeface="Arial"/>
              </a:rPr>
              <a:t>senior</a:t>
            </a:r>
            <a:endParaRPr sz="950">
              <a:latin typeface="Arial"/>
              <a:cs typeface="Arial"/>
            </a:endParaRPr>
          </a:p>
          <a:p>
            <a:pPr marL="17780">
              <a:lnSpc>
                <a:spcPts val="1115"/>
              </a:lnSpc>
            </a:pPr>
            <a:r>
              <a:rPr sz="950" spc="10" dirty="0" smtClean="0">
                <a:solidFill>
                  <a:srgbClr val="696969"/>
                </a:solidFill>
                <a:latin typeface="Arial"/>
                <a:cs typeface="Arial"/>
              </a:rPr>
              <a:t>management</a:t>
            </a:r>
            <a:r>
              <a:rPr sz="950" spc="5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50" spc="0" dirty="0" smtClean="0">
                <a:solidFill>
                  <a:srgbClr val="696969"/>
                </a:solidFill>
                <a:latin typeface="Arial"/>
                <a:cs typeface="Arial"/>
              </a:rPr>
              <a:t>team?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56272" y="6336584"/>
            <a:ext cx="1157605" cy="291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76600"/>
              </a:lnSpc>
            </a:pPr>
            <a:r>
              <a:rPr sz="1200" spc="-60" dirty="0" smtClean="0">
                <a:solidFill>
                  <a:srgbClr val="6E7B8E"/>
                </a:solidFill>
                <a:latin typeface="Arial"/>
                <a:cs typeface="Arial"/>
              </a:rPr>
              <a:t>the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National</a:t>
            </a:r>
            <a:r>
              <a:rPr sz="1200" spc="-5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Parent</a:t>
            </a:r>
            <a:r>
              <a:rPr sz="1200" spc="-4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Forum</a:t>
            </a:r>
            <a:r>
              <a:rPr sz="1200" spc="-100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6E7B8E"/>
                </a:solidFill>
                <a:latin typeface="Arial"/>
                <a:cs typeface="Arial"/>
              </a:rPr>
              <a:t>of</a:t>
            </a:r>
            <a:r>
              <a:rPr sz="1200" spc="-75" dirty="0" smtClean="0">
                <a:solidFill>
                  <a:srgbClr val="6E7B8E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Scotland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954" y="3690819"/>
            <a:ext cx="1301115" cy="1337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320">
              <a:lnSpc>
                <a:spcPct val="100000"/>
              </a:lnSpc>
            </a:pPr>
            <a:r>
              <a:rPr sz="900" dirty="0" smtClean="0">
                <a:solidFill>
                  <a:srgbClr val="525252"/>
                </a:solidFill>
                <a:latin typeface="Arial"/>
                <a:cs typeface="Arial"/>
              </a:rPr>
              <a:t>Key: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4535"/>
              </a:lnSpc>
            </a:pPr>
            <a:r>
              <a:rPr sz="10575" spc="735" baseline="-38613" dirty="0" smtClean="0">
                <a:solidFill>
                  <a:srgbClr val="3D4667"/>
                </a:solidFill>
                <a:latin typeface="Arial"/>
                <a:cs typeface="Arial"/>
              </a:rPr>
              <a:t>•</a:t>
            </a:r>
            <a:r>
              <a:rPr sz="900" spc="0" dirty="0" smtClean="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sz="900" spc="-2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00" spc="-5" dirty="0" smtClean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900" spc="-7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696969"/>
                </a:solidFill>
                <a:latin typeface="Arial"/>
                <a:cs typeface="Arial"/>
              </a:rPr>
              <a:t>great</a:t>
            </a:r>
            <a:r>
              <a:rPr sz="900" spc="4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525252"/>
                </a:solidFill>
                <a:latin typeface="Arial"/>
                <a:cs typeface="Arial"/>
              </a:rPr>
              <a:t>extent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2402" y="4448548"/>
            <a:ext cx="842644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 smtClean="0">
                <a:solidFill>
                  <a:srgbClr val="525252"/>
                </a:solidFill>
                <a:latin typeface="Arial"/>
                <a:cs typeface="Arial"/>
              </a:rPr>
              <a:t>To</a:t>
            </a:r>
            <a:r>
              <a:rPr sz="900" spc="-2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00" spc="5" dirty="0" smtClean="0">
                <a:solidFill>
                  <a:srgbClr val="525252"/>
                </a:solidFill>
                <a:latin typeface="Arial"/>
                <a:cs typeface="Arial"/>
              </a:rPr>
              <a:t>some</a:t>
            </a:r>
            <a:r>
              <a:rPr sz="900" spc="-1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00" spc="35" dirty="0" smtClean="0">
                <a:solidFill>
                  <a:srgbClr val="525252"/>
                </a:solidFill>
                <a:latin typeface="Arial"/>
                <a:cs typeface="Arial"/>
              </a:rPr>
              <a:t>extent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7894" y="4783486"/>
            <a:ext cx="62992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 smtClean="0">
                <a:solidFill>
                  <a:srgbClr val="525252"/>
                </a:solidFill>
                <a:latin typeface="Arial"/>
                <a:cs typeface="Arial"/>
              </a:rPr>
              <a:t>Just </a:t>
            </a:r>
            <a:r>
              <a:rPr sz="900" spc="-5" dirty="0" smtClean="0">
                <a:solidFill>
                  <a:srgbClr val="525252"/>
                </a:solidFill>
                <a:latin typeface="Arial"/>
                <a:cs typeface="Arial"/>
              </a:rPr>
              <a:t>a</a:t>
            </a:r>
            <a:r>
              <a:rPr sz="900" spc="-3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00" spc="65" dirty="0" smtClean="0">
                <a:solidFill>
                  <a:srgbClr val="696969"/>
                </a:solidFill>
                <a:latin typeface="Arial"/>
                <a:cs typeface="Arial"/>
              </a:rPr>
              <a:t>little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7894" y="5121170"/>
            <a:ext cx="505459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50" dirty="0" smtClean="0">
                <a:solidFill>
                  <a:srgbClr val="525252"/>
                </a:solidFill>
                <a:latin typeface="Arial"/>
                <a:cs typeface="Arial"/>
              </a:rPr>
              <a:t>Not</a:t>
            </a:r>
            <a:r>
              <a:rPr sz="900" spc="-5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00" spc="40" dirty="0" smtClean="0">
                <a:solidFill>
                  <a:srgbClr val="525252"/>
                </a:solidFill>
                <a:latin typeface="Arial"/>
                <a:cs typeface="Arial"/>
              </a:rPr>
              <a:t>at</a:t>
            </a:r>
            <a:r>
              <a:rPr sz="900" spc="-5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00" spc="15" dirty="0" smtClean="0">
                <a:solidFill>
                  <a:srgbClr val="525252"/>
                </a:solidFill>
                <a:latin typeface="Arial"/>
                <a:cs typeface="Arial"/>
              </a:rPr>
              <a:t>all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7191" y="4972421"/>
            <a:ext cx="346075" cy="1070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0" spc="70" dirty="0" smtClean="0">
                <a:solidFill>
                  <a:srgbClr val="2B8972"/>
                </a:solidFill>
                <a:latin typeface="Arial"/>
                <a:cs typeface="Arial"/>
              </a:rPr>
              <a:t>•</a:t>
            </a:r>
            <a:endParaRPr sz="7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7894" y="5458855"/>
            <a:ext cx="62166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 smtClean="0">
                <a:solidFill>
                  <a:srgbClr val="525252"/>
                </a:solidFill>
                <a:latin typeface="Arial"/>
                <a:cs typeface="Arial"/>
              </a:rPr>
              <a:t>Don't</a:t>
            </a:r>
            <a:r>
              <a:rPr sz="900" spc="-2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525252"/>
                </a:solidFill>
                <a:latin typeface="Arial"/>
                <a:cs typeface="Arial"/>
              </a:rPr>
              <a:t>know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5325" y="6204196"/>
            <a:ext cx="1589608" cy="58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428751"/>
            <a:ext cx="8225403" cy="4691586"/>
          </a:xfrm>
          <a:custGeom>
            <a:avLst/>
            <a:gdLst/>
            <a:ahLst/>
            <a:cxnLst/>
            <a:rect l="l" t="t" r="r" b="b"/>
            <a:pathLst>
              <a:path w="8225403" h="4691586">
                <a:moveTo>
                  <a:pt x="0" y="0"/>
                </a:moveTo>
                <a:lnTo>
                  <a:pt x="8225403" y="0"/>
                </a:lnTo>
                <a:lnTo>
                  <a:pt x="8225403" y="4691586"/>
                </a:lnTo>
                <a:lnTo>
                  <a:pt x="0" y="4691586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937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427" rIns="0" bIns="0" rtlCol="0">
            <a:noAutofit/>
          </a:bodyPr>
          <a:lstStyle/>
          <a:p>
            <a:pPr marL="1365250">
              <a:lnSpc>
                <a:spcPct val="100000"/>
              </a:lnSpc>
            </a:pPr>
            <a:r>
              <a:rPr sz="3200" dirty="0" smtClean="0">
                <a:solidFill>
                  <a:srgbClr val="8E4C7C"/>
                </a:solidFill>
                <a:latin typeface="Arial"/>
                <a:cs typeface="Arial"/>
              </a:rPr>
              <a:t>The conclusion</a:t>
            </a:r>
            <a:r>
              <a:rPr sz="3200" spc="-5" dirty="0" smtClean="0">
                <a:solidFill>
                  <a:srgbClr val="8E4C7C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A1628F"/>
                </a:solidFill>
                <a:latin typeface="Baghdad"/>
                <a:cs typeface="Baghdad"/>
              </a:rPr>
              <a:t>…</a:t>
            </a:r>
            <a:r>
              <a:rPr sz="3200" spc="65" dirty="0" smtClean="0">
                <a:solidFill>
                  <a:srgbClr val="A1628F"/>
                </a:solidFill>
                <a:latin typeface="Baghdad"/>
                <a:cs typeface="Baghdad"/>
              </a:rPr>
              <a:t> </a:t>
            </a:r>
            <a:r>
              <a:rPr sz="3200" spc="0" dirty="0" smtClean="0">
                <a:solidFill>
                  <a:srgbClr val="A1628F"/>
                </a:solidFill>
                <a:latin typeface="Arial"/>
                <a:cs typeface="Arial"/>
              </a:rPr>
              <a:t>(1)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451" y="5674102"/>
            <a:ext cx="383222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Councils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ensu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r>
              <a:rPr sz="1800" spc="-20" dirty="0" smtClean="0">
                <a:latin typeface="Calibri"/>
                <a:cs typeface="Calibri"/>
              </a:rPr>
              <a:t>e</a:t>
            </a:r>
            <a:r>
              <a:rPr sz="1800" spc="-45" dirty="0" smtClean="0">
                <a:latin typeface="Calibri"/>
                <a:cs typeface="Calibri"/>
              </a:rPr>
              <a:t>ﬀ</a:t>
            </a:r>
            <a:r>
              <a:rPr sz="1800" spc="25" dirty="0" smtClean="0">
                <a:latin typeface="Calibri"/>
                <a:cs typeface="Calibri"/>
              </a:rPr>
              <a:t>ec&gt;</a:t>
            </a:r>
            <a:r>
              <a:rPr sz="1800" spc="0" dirty="0" smtClean="0">
                <a:latin typeface="Calibri"/>
                <a:cs typeface="Calibri"/>
              </a:rPr>
              <a:t>ve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onsul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15" dirty="0" smtClean="0">
                <a:latin typeface="Calibri"/>
                <a:cs typeface="Calibri"/>
              </a:rPr>
              <a:t>a&gt;on.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Conclusions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w include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oll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wing: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60"/>
              </a:spcBef>
            </a:pPr>
            <a:endParaRPr sz="1200"/>
          </a:p>
          <a:p>
            <a:pPr marL="291465" marR="12700" indent="-279400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The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is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 desi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upd</a:t>
            </a:r>
            <a:r>
              <a:rPr sz="1800" spc="-20" dirty="0" smtClean="0">
                <a:latin typeface="Calibri"/>
                <a:cs typeface="Calibri"/>
              </a:rPr>
              <a:t>at</a:t>
            </a:r>
            <a:r>
              <a:rPr sz="1800" spc="0" dirty="0" smtClean="0">
                <a:latin typeface="Calibri"/>
                <a:cs typeface="Calibri"/>
              </a:rPr>
              <a:t>e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imp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r>
              <a:rPr sz="1800" spc="-60" dirty="0" smtClean="0">
                <a:latin typeface="Calibri"/>
                <a:cs typeface="Calibri"/>
              </a:rPr>
              <a:t>k</a:t>
            </a:r>
            <a:r>
              <a:rPr sz="1800" spc="-1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y aspects 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Act,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vise the ac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ompa</a:t>
            </a:r>
            <a:r>
              <a:rPr sz="1800" spc="-3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ying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guidance.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41"/>
              </a:spcBef>
              <a:buFont typeface="Arial"/>
              <a:buChar char="•"/>
            </a:pPr>
            <a:endParaRPr sz="1000"/>
          </a:p>
          <a:p>
            <a:pPr marL="291465" marR="59055" indent="-279400">
              <a:lnSpc>
                <a:spcPct val="1018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Inc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eased support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 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en</a:t>
            </a:r>
            <a:r>
              <a:rPr sz="1800" spc="-35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15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eme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early </a:t>
            </a:r>
            <a:r>
              <a:rPr sz="1800" spc="-25" dirty="0" smtClean="0">
                <a:latin typeface="Calibri"/>
                <a:cs typeface="Calibri"/>
              </a:rPr>
              <a:t>y</a:t>
            </a:r>
            <a:r>
              <a:rPr sz="1800" spc="0" dirty="0" smtClean="0">
                <a:latin typeface="Calibri"/>
                <a:cs typeface="Calibri"/>
              </a:rPr>
              <a:t>ea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equi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ed, as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5" dirty="0" smtClean="0">
                <a:latin typeface="Calibri"/>
                <a:cs typeface="Calibri"/>
              </a:rPr>
              <a:t>legisla&gt;on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does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not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30" dirty="0" smtClean="0">
                <a:latin typeface="Calibri"/>
                <a:cs typeface="Calibri"/>
              </a:rPr>
              <a:t>e</a:t>
            </a:r>
            <a:r>
              <a:rPr sz="1800" spc="5" dirty="0" smtClean="0">
                <a:latin typeface="Calibri"/>
                <a:cs typeface="Calibri"/>
              </a:rPr>
              <a:t>x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child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en accessing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g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ernme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-60" dirty="0" smtClean="0">
                <a:latin typeface="Calibri"/>
                <a:cs typeface="Calibri"/>
              </a:rPr>
              <a:t>t</a:t>
            </a:r>
            <a:r>
              <a:rPr sz="1800" spc="-370" dirty="0" smtClean="0">
                <a:latin typeface="Calibri"/>
                <a:cs typeface="Calibri"/>
              </a:rPr>
              <a:t>-­</a:t>
            </a:r>
            <a:r>
              <a:rPr sz="1800" spc="-390" dirty="0" smtClean="0">
                <a:latin typeface="Calibri"/>
                <a:cs typeface="Calibri"/>
              </a:rPr>
              <a:t>‐</a:t>
            </a:r>
            <a:r>
              <a:rPr sz="1800" spc="0" dirty="0" smtClean="0">
                <a:latin typeface="Calibri"/>
                <a:cs typeface="Calibri"/>
              </a:rPr>
              <a:t>funded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earl</a:t>
            </a:r>
            <a:r>
              <a:rPr sz="1800" spc="-40" dirty="0" smtClean="0">
                <a:latin typeface="Calibri"/>
                <a:cs typeface="Calibri"/>
              </a:rPr>
              <a:t>y</a:t>
            </a:r>
            <a:r>
              <a:rPr sz="1800" spc="-370" dirty="0" smtClean="0">
                <a:latin typeface="Calibri"/>
                <a:cs typeface="Calibri"/>
              </a:rPr>
              <a:t>-­‐</a:t>
            </a:r>
            <a:r>
              <a:rPr sz="1800" spc="-275" dirty="0" smtClean="0">
                <a:latin typeface="Calibri"/>
                <a:cs typeface="Calibri"/>
              </a:rPr>
              <a:t> learning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child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1"/>
              </a:spcBef>
              <a:buFont typeface="Arial"/>
              <a:buChar char="•"/>
            </a:pPr>
            <a:endParaRPr sz="1100"/>
          </a:p>
          <a:p>
            <a:pPr marL="291465" marR="434975" indent="-279400">
              <a:lnSpc>
                <a:spcPct val="995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The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r>
              <a:rPr sz="1800" spc="-25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as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desi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 </a:t>
            </a:r>
            <a:r>
              <a:rPr sz="1800" spc="-25" dirty="0" smtClean="0">
                <a:latin typeface="Calibri"/>
                <a:cs typeface="Calibri"/>
              </a:rPr>
              <a:t>st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tu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y </a:t>
            </a:r>
            <a:r>
              <a:rPr sz="1800" spc="-70" dirty="0" smtClean="0">
                <a:latin typeface="Calibri"/>
                <a:cs typeface="Calibri"/>
              </a:rPr>
              <a:t>decision-­‐making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be assigned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Councils,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desi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 a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turn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p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vious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School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Boa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d ar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an</a:t>
            </a:r>
            <a:r>
              <a:rPr sz="1800" spc="-20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eme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1"/>
              </a:spcBef>
              <a:buFont typeface="Arial"/>
              <a:buChar char="•"/>
            </a:pPr>
            <a:endParaRPr sz="1100"/>
          </a:p>
          <a:p>
            <a:pPr marL="291465" marR="60325" indent="-279400">
              <a:lnSpc>
                <a:spcPct val="1018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The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is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 need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clari</a:t>
            </a:r>
            <a:r>
              <a:rPr sz="1800" spc="5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y cur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25" dirty="0" smtClean="0">
                <a:latin typeface="Calibri"/>
                <a:cs typeface="Calibri"/>
              </a:rPr>
              <a:t>st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tu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y </a:t>
            </a:r>
            <a:r>
              <a:rPr sz="1800" spc="15" dirty="0" smtClean="0">
                <a:latin typeface="Calibri"/>
                <a:cs typeface="Calibri"/>
              </a:rPr>
              <a:t>du&gt;es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head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eache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 i</a:t>
            </a:r>
            <a:r>
              <a:rPr sz="1800" spc="-35" dirty="0" smtClean="0">
                <a:latin typeface="Calibri"/>
                <a:cs typeface="Calibri"/>
              </a:rPr>
              <a:t>n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olving 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li</a:t>
            </a:r>
            <a:r>
              <a:rPr sz="1800" spc="-5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e 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school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li</a:t>
            </a:r>
            <a:r>
              <a:rPr sz="1800" spc="-5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e,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 g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at</a:t>
            </a:r>
            <a:r>
              <a:rPr sz="1800" spc="0" dirty="0" smtClean="0">
                <a:latin typeface="Calibri"/>
                <a:cs typeface="Calibri"/>
              </a:rPr>
              <a:t>er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ollabo</a:t>
            </a:r>
            <a:r>
              <a:rPr sz="1800" spc="-45" dirty="0" smtClean="0">
                <a:latin typeface="Calibri"/>
                <a:cs typeface="Calibri"/>
              </a:rPr>
              <a:t>r</a:t>
            </a:r>
            <a:r>
              <a:rPr sz="1800" spc="15" dirty="0" smtClean="0">
                <a:latin typeface="Calibri"/>
                <a:cs typeface="Calibri"/>
              </a:rPr>
              <a:t>a&gt;on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with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5325" y="6204196"/>
            <a:ext cx="1589608" cy="58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428751"/>
            <a:ext cx="8225403" cy="4691586"/>
          </a:xfrm>
          <a:custGeom>
            <a:avLst/>
            <a:gdLst/>
            <a:ahLst/>
            <a:cxnLst/>
            <a:rect l="l" t="t" r="r" b="b"/>
            <a:pathLst>
              <a:path w="8225403" h="4691586">
                <a:moveTo>
                  <a:pt x="0" y="0"/>
                </a:moveTo>
                <a:lnTo>
                  <a:pt x="8225403" y="0"/>
                </a:lnTo>
                <a:lnTo>
                  <a:pt x="8225403" y="4691586"/>
                </a:lnTo>
                <a:lnTo>
                  <a:pt x="0" y="4691586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937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427" rIns="0" bIns="0" rtlCol="0">
            <a:noAutofit/>
          </a:bodyPr>
          <a:lstStyle/>
          <a:p>
            <a:pPr marL="1365250">
              <a:lnSpc>
                <a:spcPct val="100000"/>
              </a:lnSpc>
            </a:pPr>
            <a:r>
              <a:rPr sz="3200" dirty="0" smtClean="0">
                <a:solidFill>
                  <a:srgbClr val="8E4C7C"/>
                </a:solidFill>
                <a:latin typeface="Arial"/>
                <a:cs typeface="Arial"/>
              </a:rPr>
              <a:t>The conclusion</a:t>
            </a:r>
            <a:r>
              <a:rPr sz="3200" spc="-5" dirty="0" smtClean="0">
                <a:solidFill>
                  <a:srgbClr val="8E4C7C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A1628F"/>
                </a:solidFill>
                <a:latin typeface="Baghdad"/>
                <a:cs typeface="Baghdad"/>
              </a:rPr>
              <a:t>…</a:t>
            </a:r>
            <a:r>
              <a:rPr sz="3200" spc="65" dirty="0" smtClean="0">
                <a:solidFill>
                  <a:srgbClr val="A1628F"/>
                </a:solidFill>
                <a:latin typeface="Baghdad"/>
                <a:cs typeface="Baghdad"/>
              </a:rPr>
              <a:t> </a:t>
            </a:r>
            <a:r>
              <a:rPr sz="3200" spc="0" dirty="0" smtClean="0">
                <a:solidFill>
                  <a:srgbClr val="A1628F"/>
                </a:solidFill>
                <a:latin typeface="Arial"/>
                <a:cs typeface="Arial"/>
              </a:rPr>
              <a:t>(2)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2451" y="5674102"/>
            <a:ext cx="718947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partne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shi</a:t>
            </a:r>
            <a:r>
              <a:rPr sz="1800" spc="-15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ep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15" dirty="0" smtClean="0">
                <a:latin typeface="Calibri"/>
                <a:cs typeface="Calibri"/>
              </a:rPr>
              <a:t>a&gt;on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 the </a:t>
            </a:r>
            <a:r>
              <a:rPr sz="1800" spc="-3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xpense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learning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 home.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12700" indent="-279400">
              <a:lnSpc>
                <a:spcPct val="995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Although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h</a:t>
            </a:r>
            <a:r>
              <a:rPr sz="1800" spc="-35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been major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imp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eme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eache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s’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ommuni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15" dirty="0" smtClean="0">
                <a:latin typeface="Calibri"/>
                <a:cs typeface="Calibri"/>
              </a:rPr>
              <a:t>a&gt;on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 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orking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with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ts,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impor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challen</a:t>
            </a:r>
            <a:r>
              <a:rPr sz="1800" spc="-20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es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emain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among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some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eache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 app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5" dirty="0" smtClean="0">
                <a:latin typeface="Calibri"/>
                <a:cs typeface="Calibri"/>
              </a:rPr>
              <a:t>ecia&gt;ng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ole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5" dirty="0" smtClean="0">
                <a:latin typeface="Calibri"/>
                <a:cs typeface="Calibri"/>
              </a:rPr>
              <a:t>tribu&gt;on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50"/>
              </a:spcBef>
              <a:buFont typeface="Arial"/>
              <a:buChar char="•"/>
            </a:pPr>
            <a:endParaRPr sz="1100"/>
          </a:p>
          <a:p>
            <a:pPr marL="291465" marR="169545" indent="-279400">
              <a:lnSpc>
                <a:spcPct val="995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Financial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support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Councils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mu</a:t>
            </a:r>
            <a:r>
              <a:rPr sz="1800" spc="-25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t be 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ec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ed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enable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them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fulﬁl their 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ole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5" dirty="0" smtClean="0">
                <a:latin typeface="Calibri"/>
                <a:cs typeface="Calibri"/>
              </a:rPr>
              <a:t>func&gt;on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under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Act.  In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onsi</a:t>
            </a:r>
            <a:r>
              <a:rPr sz="1800" spc="-25" dirty="0" smtClean="0">
                <a:latin typeface="Calibri"/>
                <a:cs typeface="Calibri"/>
              </a:rPr>
              <a:t>s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encies 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ﬁnancial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other support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vided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y lo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5" dirty="0" smtClean="0">
                <a:latin typeface="Calibri"/>
                <a:cs typeface="Calibri"/>
              </a:rPr>
              <a:t>authori&gt;es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Councils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should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be add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essed.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33"/>
              </a:spcBef>
              <a:buFont typeface="Arial"/>
              <a:buChar char="•"/>
            </a:pPr>
            <a:endParaRPr sz="1100"/>
          </a:p>
          <a:p>
            <a:pPr marL="291465" marR="15875" indent="-279400">
              <a:lnSpc>
                <a:spcPct val="100299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Although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ma</a:t>
            </a:r>
            <a:r>
              <a:rPr sz="1800" spc="-3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y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Councils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un</a:t>
            </a:r>
            <a:r>
              <a:rPr sz="1800" spc="-15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3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y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5" dirty="0" smtClean="0">
                <a:latin typeface="Calibri"/>
                <a:cs typeface="Calibri"/>
              </a:rPr>
              <a:t>esponsibili&gt;es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placed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on them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lo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5" dirty="0" smtClean="0">
                <a:latin typeface="Calibri"/>
                <a:cs typeface="Calibri"/>
              </a:rPr>
              <a:t>authori&gt;es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 </a:t>
            </a:r>
            <a:r>
              <a:rPr sz="1800" spc="5" dirty="0" smtClean="0">
                <a:latin typeface="Calibri"/>
                <a:cs typeface="Calibri"/>
              </a:rPr>
              <a:t>equali&gt;es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di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si</a:t>
            </a:r>
            <a:r>
              <a:rPr sz="1800" spc="-5" dirty="0" smtClean="0">
                <a:latin typeface="Calibri"/>
                <a:cs typeface="Calibri"/>
              </a:rPr>
              <a:t>t</a:t>
            </a:r>
            <a:r>
              <a:rPr sz="1800" spc="-130" dirty="0" smtClean="0">
                <a:latin typeface="Calibri"/>
                <a:cs typeface="Calibri"/>
              </a:rPr>
              <a:t>y</a:t>
            </a:r>
            <a:r>
              <a:rPr sz="1800" spc="0" dirty="0" smtClean="0">
                <a:latin typeface="Calibri"/>
                <a:cs typeface="Calibri"/>
              </a:rPr>
              <a:t>, ma</a:t>
            </a:r>
            <a:r>
              <a:rPr sz="1800" spc="-3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y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 lack of di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sity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ould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el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ome n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w </a:t>
            </a:r>
            <a:r>
              <a:rPr sz="1800" spc="-25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-20" dirty="0" smtClean="0">
                <a:latin typeface="Calibri"/>
                <a:cs typeface="Calibri"/>
              </a:rPr>
              <a:t>at</a:t>
            </a:r>
            <a:r>
              <a:rPr sz="1800" spc="0" dirty="0" smtClean="0">
                <a:latin typeface="Calibri"/>
                <a:cs typeface="Calibri"/>
              </a:rPr>
              <a:t>egies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add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ess this. 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(The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w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eport has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docume</a:t>
            </a:r>
            <a:r>
              <a:rPr sz="1800" spc="-20" dirty="0" smtClean="0">
                <a:latin typeface="Calibri"/>
                <a:cs typeface="Calibri"/>
              </a:rPr>
              <a:t>nt</a:t>
            </a:r>
            <a:r>
              <a:rPr sz="1800" spc="0" dirty="0" smtClean="0">
                <a:latin typeface="Calibri"/>
                <a:cs typeface="Calibri"/>
              </a:rPr>
              <a:t>ed cri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eria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 the mo</a:t>
            </a:r>
            <a:r>
              <a:rPr sz="1800" spc="-25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20" dirty="0" smtClean="0">
                <a:latin typeface="Calibri"/>
                <a:cs typeface="Calibri"/>
              </a:rPr>
              <a:t>e</a:t>
            </a:r>
            <a:r>
              <a:rPr sz="1800" spc="-45" dirty="0" smtClean="0">
                <a:latin typeface="Calibri"/>
                <a:cs typeface="Calibri"/>
              </a:rPr>
              <a:t>ﬀ</a:t>
            </a:r>
            <a:r>
              <a:rPr sz="1800" spc="25" dirty="0" smtClean="0">
                <a:latin typeface="Calibri"/>
                <a:cs typeface="Calibri"/>
              </a:rPr>
              <a:t>ec&gt;</a:t>
            </a:r>
            <a:r>
              <a:rPr sz="1800" spc="0" dirty="0" smtClean="0">
                <a:latin typeface="Calibri"/>
                <a:cs typeface="Calibri"/>
              </a:rPr>
              <a:t>ve 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ouncils.)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1"/>
              </a:spcBef>
              <a:buFont typeface="Arial"/>
              <a:buChar char="•"/>
            </a:pPr>
            <a:endParaRPr sz="1100"/>
          </a:p>
          <a:p>
            <a:pPr marL="291465" marR="135255" indent="-279400">
              <a:lnSpc>
                <a:spcPct val="1018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Further 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ork is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equi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ed 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‘learning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 home’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t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Act, due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oncerns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 priority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has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been gi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en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5" dirty="0" smtClean="0">
                <a:latin typeface="Calibri"/>
                <a:cs typeface="Calibri"/>
              </a:rPr>
              <a:t>implemen&gt;ng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home</a:t>
            </a:r>
            <a:r>
              <a:rPr sz="1800" spc="-35" dirty="0" smtClean="0">
                <a:latin typeface="Calibri"/>
                <a:cs typeface="Calibri"/>
              </a:rPr>
              <a:t>/</a:t>
            </a:r>
            <a:r>
              <a:rPr sz="1800" spc="0" dirty="0" smtClean="0">
                <a:latin typeface="Calibri"/>
                <a:cs typeface="Calibri"/>
              </a:rPr>
              <a:t>school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8629" y="3574478"/>
            <a:ext cx="3138168" cy="2548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8628" y="3478917"/>
            <a:ext cx="1838007" cy="507288"/>
          </a:xfrm>
          <a:custGeom>
            <a:avLst/>
            <a:gdLst/>
            <a:ahLst/>
            <a:cxnLst/>
            <a:rect l="l" t="t" r="r" b="b"/>
            <a:pathLst>
              <a:path w="1838007" h="507288">
                <a:moveTo>
                  <a:pt x="0" y="0"/>
                </a:moveTo>
                <a:lnTo>
                  <a:pt x="1838007" y="0"/>
                </a:lnTo>
                <a:lnTo>
                  <a:pt x="1838007" y="507288"/>
                </a:lnTo>
                <a:lnTo>
                  <a:pt x="0" y="5072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95325" y="6204196"/>
            <a:ext cx="1589608" cy="58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428751"/>
            <a:ext cx="8225403" cy="4691586"/>
          </a:xfrm>
          <a:custGeom>
            <a:avLst/>
            <a:gdLst/>
            <a:ahLst/>
            <a:cxnLst/>
            <a:rect l="l" t="t" r="r" b="b"/>
            <a:pathLst>
              <a:path w="8225403" h="4691586">
                <a:moveTo>
                  <a:pt x="0" y="0"/>
                </a:moveTo>
                <a:lnTo>
                  <a:pt x="8225403" y="0"/>
                </a:lnTo>
                <a:lnTo>
                  <a:pt x="8225403" y="4691586"/>
                </a:lnTo>
                <a:lnTo>
                  <a:pt x="0" y="4691586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937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427" rIns="0" bIns="0" rtlCol="0">
            <a:noAutofit/>
          </a:bodyPr>
          <a:lstStyle/>
          <a:p>
            <a:pPr marL="1116330">
              <a:lnSpc>
                <a:spcPct val="100000"/>
              </a:lnSpc>
            </a:pPr>
            <a:r>
              <a:rPr sz="3200" dirty="0" smtClean="0">
                <a:solidFill>
                  <a:srgbClr val="8E4C7C"/>
                </a:solidFill>
                <a:latin typeface="Arial"/>
                <a:cs typeface="Arial"/>
              </a:rPr>
              <a:t>The recommendation</a:t>
            </a:r>
            <a:r>
              <a:rPr sz="3200" spc="-5" dirty="0" smtClean="0">
                <a:solidFill>
                  <a:srgbClr val="8E4C7C"/>
                </a:solidFill>
                <a:latin typeface="Arial"/>
                <a:cs typeface="Arial"/>
              </a:rPr>
              <a:t>s</a:t>
            </a:r>
            <a:r>
              <a:rPr sz="3200" spc="0" dirty="0" smtClean="0">
                <a:solidFill>
                  <a:srgbClr val="A1628F"/>
                </a:solidFill>
                <a:latin typeface="Baghdad"/>
                <a:cs typeface="Baghdad"/>
              </a:rPr>
              <a:t>…</a:t>
            </a:r>
            <a:endParaRPr sz="3200">
              <a:latin typeface="Baghdad"/>
              <a:cs typeface="Baghda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963" y="1970217"/>
            <a:ext cx="7205980" cy="1915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961390" indent="-279400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The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w has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made a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38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10" dirty="0" smtClean="0">
                <a:latin typeface="Calibri"/>
                <a:cs typeface="Calibri"/>
              </a:rPr>
              <a:t>ommenda&gt;ons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145" dirty="0" smtClean="0">
                <a:latin typeface="Calibri"/>
                <a:cs typeface="Calibri"/>
              </a:rPr>
              <a:t>o0sh</a:t>
            </a:r>
            <a:r>
              <a:rPr sz="1800" spc="65" dirty="0" smtClean="0">
                <a:latin typeface="Calibri"/>
                <a:cs typeface="Calibri"/>
              </a:rPr>
              <a:t> G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ernme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t, </a:t>
            </a:r>
            <a:r>
              <a:rPr sz="1800" spc="5" dirty="0" smtClean="0">
                <a:latin typeface="Calibri"/>
                <a:cs typeface="Calibri"/>
              </a:rPr>
              <a:t>na&gt;onal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15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encies, lo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5" dirty="0" smtClean="0">
                <a:latin typeface="Calibri"/>
                <a:cs typeface="Calibri"/>
              </a:rPr>
              <a:t>authori&gt;es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schools.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73"/>
              </a:spcBef>
              <a:buFont typeface="Arial"/>
              <a:buChar char="•"/>
            </a:pPr>
            <a:endParaRPr sz="1000"/>
          </a:p>
          <a:p>
            <a:pPr marL="291465" marR="12700" indent="-279400">
              <a:lnSpc>
                <a:spcPct val="100299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The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</a:t>
            </a:r>
            <a:r>
              <a:rPr sz="1800" spc="15" dirty="0" smtClean="0">
                <a:latin typeface="Calibri"/>
                <a:cs typeface="Calibri"/>
              </a:rPr>
              <a:t>a&gt;onal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25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orum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otland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will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publish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 joi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i</a:t>
            </a:r>
            <a:r>
              <a:rPr sz="1800" spc="-20" dirty="0" smtClean="0">
                <a:latin typeface="Calibri"/>
                <a:cs typeface="Calibri"/>
              </a:rPr>
              <a:t>nt</a:t>
            </a:r>
            <a:r>
              <a:rPr sz="1800" spc="0" dirty="0" smtClean="0">
                <a:latin typeface="Calibri"/>
                <a:cs typeface="Calibri"/>
              </a:rPr>
              <a:t>erim 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og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ess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eport with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S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145" dirty="0" smtClean="0">
                <a:latin typeface="Calibri"/>
                <a:cs typeface="Calibri"/>
              </a:rPr>
              <a:t>o0sh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G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ernme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5" dirty="0" smtClean="0">
                <a:latin typeface="Calibri"/>
                <a:cs typeface="Calibri"/>
              </a:rPr>
              <a:t>Associa&gt;on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Di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ec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 </a:t>
            </a:r>
            <a:r>
              <a:rPr sz="1800" spc="-3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du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15" dirty="0" smtClean="0">
                <a:latin typeface="Calibri"/>
                <a:cs typeface="Calibri"/>
              </a:rPr>
              <a:t>a&gt;on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otland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el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3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25" dirty="0" smtClean="0">
                <a:latin typeface="Calibri"/>
                <a:cs typeface="Calibri"/>
              </a:rPr>
              <a:t>st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60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eholde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y the end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2018,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oll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ed </a:t>
            </a:r>
            <a:r>
              <a:rPr sz="1800" spc="-10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y a joi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full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og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ess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eport, published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y the end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2019.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427" rIns="0" bIns="0" rtlCol="0">
            <a:noAutofit/>
          </a:bodyPr>
          <a:lstStyle/>
          <a:p>
            <a:pPr marL="2189480">
              <a:lnSpc>
                <a:spcPct val="100000"/>
              </a:lnSpc>
            </a:pPr>
            <a:r>
              <a:rPr sz="3200" dirty="0" smtClean="0">
                <a:solidFill>
                  <a:srgbClr val="8E4C7C"/>
                </a:solidFill>
                <a:latin typeface="Arial"/>
                <a:cs typeface="Arial"/>
              </a:rPr>
              <a:t>Thank yo</a:t>
            </a:r>
            <a:r>
              <a:rPr sz="3200" spc="-5" dirty="0" smtClean="0">
                <a:solidFill>
                  <a:srgbClr val="8E4C7C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A1628F"/>
                </a:solidFill>
                <a:latin typeface="Baghdad"/>
                <a:cs typeface="Baghdad"/>
              </a:rPr>
              <a:t>…</a:t>
            </a:r>
            <a:endParaRPr sz="3200">
              <a:latin typeface="Baghdad"/>
              <a:cs typeface="Baghda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3041" y="4873053"/>
            <a:ext cx="936400" cy="1093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4688" y="1693849"/>
            <a:ext cx="1201884" cy="129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7376" y="1693840"/>
            <a:ext cx="1840240" cy="1062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54071" y="2177646"/>
            <a:ext cx="852169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140" dirty="0" smtClean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eachers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2309" y="1855320"/>
            <a:ext cx="161290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25" dirty="0" smtClean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are</a:t>
            </a:r>
            <a:r>
              <a:rPr sz="1800" b="1" i="1" spc="-20" dirty="0" smtClean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ts &amp; Carers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0769" y="2854073"/>
            <a:ext cx="221488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35" dirty="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du</a:t>
            </a:r>
            <a:r>
              <a:rPr sz="1800" b="1" i="1" spc="-15" dirty="0" smtClean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1800" b="1" i="1" spc="25" dirty="0" smtClean="0">
                <a:solidFill>
                  <a:srgbClr val="7030A0"/>
                </a:solidFill>
                <a:latin typeface="Calibri"/>
                <a:cs typeface="Calibri"/>
              </a:rPr>
              <a:t>a1on</a:t>
            </a:r>
            <a:r>
              <a:rPr sz="1800" b="1" i="1" spc="-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800" b="1" i="1" spc="-25" dirty="0" smtClean="0">
                <a:solidFill>
                  <a:srgbClr val="7030A0"/>
                </a:solidFill>
                <a:latin typeface="Calibri"/>
                <a:cs typeface="Calibri"/>
              </a:rPr>
              <a:t>st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1800" b="1" i="1" spc="-55" dirty="0" smtClean="0">
                <a:solidFill>
                  <a:srgbClr val="7030A0"/>
                </a:solidFill>
                <a:latin typeface="Calibri"/>
                <a:cs typeface="Calibri"/>
              </a:rPr>
              <a:t>k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eholders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9708" y="2584554"/>
            <a:ext cx="138303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 smtClean="0">
                <a:solidFill>
                  <a:srgbClr val="7030A0"/>
                </a:solidFill>
                <a:latin typeface="Calibri"/>
                <a:cs typeface="Calibri"/>
              </a:rPr>
              <a:t>Head </a:t>
            </a:r>
            <a:r>
              <a:rPr sz="1800" b="1" i="1" spc="-20" dirty="0" smtClean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eachers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06757" y="4896218"/>
            <a:ext cx="1902277" cy="103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0001" y="3360039"/>
            <a:ext cx="927098" cy="9270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57101" y="5239270"/>
            <a:ext cx="2660238" cy="7306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70662" y="3375356"/>
            <a:ext cx="995028" cy="10537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6575" y="3655928"/>
            <a:ext cx="1120007" cy="7195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6581" y="2846844"/>
            <a:ext cx="1205128" cy="8540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7376" y="3954161"/>
            <a:ext cx="1863620" cy="7620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97369" y="3644760"/>
            <a:ext cx="977958" cy="8796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3611" y="4654856"/>
            <a:ext cx="1200150" cy="1383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500"/>
              </a:lnSpc>
            </a:pPr>
            <a:r>
              <a:rPr sz="1800" b="1" i="1" dirty="0" smtClean="0">
                <a:solidFill>
                  <a:srgbClr val="7030A0"/>
                </a:solidFill>
                <a:latin typeface="Calibri"/>
                <a:cs typeface="Calibri"/>
              </a:rPr>
              <a:t>S</a:t>
            </a:r>
            <a:r>
              <a:rPr sz="1800" b="1" i="1" spc="-20" dirty="0" smtClean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1800" b="1" i="1" spc="350" dirty="0" smtClean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sz="1800" b="1" i="1" spc="330" dirty="0" smtClean="0">
                <a:solidFill>
                  <a:srgbClr val="7030A0"/>
                </a:solidFill>
                <a:latin typeface="Calibri"/>
                <a:cs typeface="Calibri"/>
              </a:rPr>
              <a:t>7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sh </a:t>
            </a:r>
            <a:r>
              <a:rPr sz="1800" b="1" i="1" spc="-25" dirty="0" smtClean="0">
                <a:solidFill>
                  <a:srgbClr val="7030A0"/>
                </a:solidFill>
                <a:latin typeface="Calibri"/>
                <a:cs typeface="Calibri"/>
              </a:rPr>
              <a:t>P</a:t>
            </a:r>
            <a:r>
              <a:rPr sz="1800" b="1" i="1" spc="-5" dirty="0" smtClean="0">
                <a:solidFill>
                  <a:srgbClr val="7030A0"/>
                </a:solidFill>
                <a:latin typeface="Calibri"/>
                <a:cs typeface="Calibri"/>
              </a:rPr>
              <a:t>a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r</a:t>
            </a:r>
            <a:r>
              <a:rPr sz="1800" b="1" i="1" spc="-5" dirty="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1800" b="1" i="1" spc="-20" dirty="0" smtClean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1800" b="1" i="1" spc="-25" dirty="0" smtClean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al </a:t>
            </a:r>
            <a:r>
              <a:rPr sz="1800" b="1" i="1" spc="-5" dirty="0" smtClean="0">
                <a:solidFill>
                  <a:srgbClr val="7030A0"/>
                </a:solidFill>
                <a:latin typeface="Calibri"/>
                <a:cs typeface="Calibri"/>
              </a:rPr>
              <a:t>I</a:t>
            </a:r>
            <a:r>
              <a:rPr sz="1800" b="1" i="1" spc="-30" dirty="0" smtClean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1800" b="1" i="1" spc="-10" dirty="0" smtClean="0">
                <a:solidFill>
                  <a:srgbClr val="7030A0"/>
                </a:solidFill>
                <a:latin typeface="Calibri"/>
                <a:cs typeface="Calibri"/>
              </a:rPr>
              <a:t>v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o</a:t>
            </a:r>
            <a:r>
              <a:rPr sz="1800" b="1" i="1" spc="-5" dirty="0" smtClean="0">
                <a:solidFill>
                  <a:srgbClr val="7030A0"/>
                </a:solidFill>
                <a:latin typeface="Calibri"/>
                <a:cs typeface="Calibri"/>
              </a:rPr>
              <a:t>l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ve</a:t>
            </a:r>
            <a:r>
              <a:rPr sz="1800" b="1" i="1" spc="-5" dirty="0" smtClean="0">
                <a:solidFill>
                  <a:srgbClr val="7030A0"/>
                </a:solidFill>
                <a:latin typeface="Calibri"/>
                <a:cs typeface="Calibri"/>
              </a:rPr>
              <a:t>m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1800" b="1" i="1" spc="-20" dirty="0" smtClean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t Oﬃ</a:t>
            </a:r>
            <a:r>
              <a:rPr sz="1800" b="1" i="1" spc="-15" dirty="0" smtClean="0">
                <a:solidFill>
                  <a:srgbClr val="7030A0"/>
                </a:solidFill>
                <a:latin typeface="Calibri"/>
                <a:cs typeface="Calibri"/>
              </a:rPr>
              <a:t>c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ers N</a:t>
            </a:r>
            <a:r>
              <a:rPr sz="1800" b="1" i="1" spc="-15" dirty="0" smtClean="0">
                <a:solidFill>
                  <a:srgbClr val="7030A0"/>
                </a:solidFill>
                <a:latin typeface="Calibri"/>
                <a:cs typeface="Calibri"/>
              </a:rPr>
              <a:t>e</a:t>
            </a:r>
            <a:r>
              <a:rPr sz="1800" b="1" i="1" spc="-5" dirty="0" smtClean="0">
                <a:solidFill>
                  <a:srgbClr val="7030A0"/>
                </a:solidFill>
                <a:latin typeface="Calibri"/>
                <a:cs typeface="Calibri"/>
              </a:rPr>
              <a:t>t</a:t>
            </a:r>
            <a:r>
              <a:rPr sz="1800" b="1" i="1" spc="0" dirty="0" smtClean="0">
                <a:solidFill>
                  <a:srgbClr val="7030A0"/>
                </a:solidFill>
                <a:latin typeface="Calibri"/>
                <a:cs typeface="Calibri"/>
              </a:rPr>
              <a:t>work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5325" y="6204196"/>
            <a:ext cx="1589608" cy="58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01168"/>
            <a:ext cx="8225403" cy="4897097"/>
          </a:xfrm>
          <a:custGeom>
            <a:avLst/>
            <a:gdLst/>
            <a:ahLst/>
            <a:cxnLst/>
            <a:rect l="l" t="t" r="r" b="b"/>
            <a:pathLst>
              <a:path w="8225403" h="4897097">
                <a:moveTo>
                  <a:pt x="0" y="0"/>
                </a:moveTo>
                <a:lnTo>
                  <a:pt x="8225403" y="0"/>
                </a:lnTo>
                <a:lnTo>
                  <a:pt x="8225403" y="4897097"/>
                </a:lnTo>
                <a:lnTo>
                  <a:pt x="0" y="489709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937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67705"/>
            <a:ext cx="7895590" cy="4443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299"/>
              </a:lnSpc>
            </a:pPr>
            <a:r>
              <a:rPr sz="1800" dirty="0" smtClean="0">
                <a:latin typeface="Calibri"/>
                <a:cs typeface="Calibri"/>
              </a:rPr>
              <a:t>A </a:t>
            </a:r>
            <a:r>
              <a:rPr sz="1800" spc="5" dirty="0" smtClean="0">
                <a:latin typeface="Calibri"/>
                <a:cs typeface="Calibri"/>
              </a:rPr>
              <a:t>legisla&gt;</a:t>
            </a:r>
            <a:r>
              <a:rPr sz="1800" spc="-15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f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am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ork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support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15" dirty="0" smtClean="0">
                <a:latin typeface="Calibri"/>
                <a:cs typeface="Calibri"/>
              </a:rPr>
              <a:t>posi&gt;</a:t>
            </a:r>
            <a:r>
              <a:rPr sz="1800" spc="-1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learning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d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elopme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child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en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y</a:t>
            </a:r>
            <a:r>
              <a:rPr sz="1800" spc="0" dirty="0" smtClean="0">
                <a:latin typeface="Calibri"/>
                <a:cs typeface="Calibri"/>
              </a:rPr>
              <a:t>oung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people,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ocused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securing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oll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wing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ou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omes: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51"/>
              </a:spcBef>
            </a:pPr>
            <a:endParaRPr sz="1400"/>
          </a:p>
          <a:p>
            <a:pPr marL="984250" marR="5254625" algn="just">
              <a:lnSpc>
                <a:spcPct val="100000"/>
              </a:lnSpc>
            </a:pP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L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e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a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r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nin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g </a:t>
            </a:r>
            <a:r>
              <a:rPr sz="1800" b="1" spc="-20" dirty="0" smtClean="0">
                <a:solidFill>
                  <a:srgbClr val="8064A2"/>
                </a:solidFill>
                <a:latin typeface="Calibri"/>
                <a:cs typeface="Calibri"/>
              </a:rPr>
              <a:t>a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t 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ho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me</a:t>
            </a:r>
            <a:endParaRPr sz="1800">
              <a:latin typeface="Calibri"/>
              <a:cs typeface="Calibri"/>
            </a:endParaRPr>
          </a:p>
          <a:p>
            <a:pPr marL="984250" marR="441325">
              <a:lnSpc>
                <a:spcPts val="2100"/>
              </a:lnSpc>
              <a:spcBef>
                <a:spcPts val="160"/>
              </a:spcBef>
            </a:pP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ognising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 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impor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edu</a:t>
            </a:r>
            <a:r>
              <a:rPr sz="1800" spc="-20" dirty="0" smtClean="0">
                <a:latin typeface="Calibri"/>
                <a:cs typeface="Calibri"/>
              </a:rPr>
              <a:t>cat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child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en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 learning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st</a:t>
            </a:r>
            <a:r>
              <a:rPr sz="1800" spc="0" dirty="0" smtClean="0">
                <a:latin typeface="Calibri"/>
                <a:cs typeface="Calibri"/>
              </a:rPr>
              <a:t>arts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5" dirty="0" smtClean="0">
                <a:latin typeface="Calibri"/>
                <a:cs typeface="Calibri"/>
              </a:rPr>
              <a:t>on&gt;nues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 home.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80"/>
              </a:spcBef>
            </a:pPr>
            <a:endParaRPr sz="1000"/>
          </a:p>
          <a:p>
            <a:pPr marL="984250" marR="4431665" algn="just">
              <a:lnSpc>
                <a:spcPct val="100000"/>
              </a:lnSpc>
            </a:pP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Ho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me 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s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c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hoo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l 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pa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r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tn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e</a:t>
            </a:r>
            <a:r>
              <a:rPr sz="1800" b="1" spc="-25" dirty="0" smtClean="0">
                <a:solidFill>
                  <a:srgbClr val="8064A2"/>
                </a:solidFill>
                <a:latin typeface="Calibri"/>
                <a:cs typeface="Calibri"/>
              </a:rPr>
              <a:t>r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shi</a:t>
            </a:r>
            <a:r>
              <a:rPr sz="1800" b="1" spc="-10" dirty="0" smtClean="0">
                <a:solidFill>
                  <a:srgbClr val="8064A2"/>
                </a:solidFill>
                <a:latin typeface="Calibri"/>
                <a:cs typeface="Calibri"/>
              </a:rPr>
              <a:t>p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984250" marR="491490">
              <a:lnSpc>
                <a:spcPct val="101800"/>
              </a:lnSpc>
            </a:pPr>
            <a:r>
              <a:rPr sz="1800" dirty="0" smtClean="0">
                <a:latin typeface="Calibri"/>
                <a:cs typeface="Calibri"/>
              </a:rPr>
              <a:t>Securing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sha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ed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5" dirty="0" smtClean="0">
                <a:latin typeface="Calibri"/>
                <a:cs typeface="Calibri"/>
              </a:rPr>
              <a:t>esponsibili&gt;es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ts,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schools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wider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ommunity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orking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g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ther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edu</a:t>
            </a:r>
            <a:r>
              <a:rPr sz="1800" spc="-20" dirty="0" smtClean="0">
                <a:latin typeface="Calibri"/>
                <a:cs typeface="Calibri"/>
              </a:rPr>
              <a:t>cat</a:t>
            </a:r>
            <a:r>
              <a:rPr sz="1800" spc="0" dirty="0" smtClean="0">
                <a:latin typeface="Calibri"/>
                <a:cs typeface="Calibri"/>
              </a:rPr>
              <a:t>e child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40"/>
              </a:spcBef>
            </a:pPr>
            <a:endParaRPr sz="1100"/>
          </a:p>
          <a:p>
            <a:pPr marL="984250" marR="4662170" algn="just">
              <a:lnSpc>
                <a:spcPct val="100000"/>
              </a:lnSpc>
            </a:pPr>
            <a:r>
              <a:rPr sz="1800" b="1" spc="-35" dirty="0" smtClean="0">
                <a:solidFill>
                  <a:srgbClr val="8064A2"/>
                </a:solidFill>
                <a:latin typeface="Calibri"/>
                <a:cs typeface="Calibri"/>
              </a:rPr>
              <a:t>P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a</a:t>
            </a:r>
            <a:r>
              <a:rPr sz="1800" b="1" spc="-25" dirty="0" smtClean="0">
                <a:solidFill>
                  <a:srgbClr val="8064A2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e</a:t>
            </a:r>
            <a:r>
              <a:rPr sz="1800" b="1" spc="-20" dirty="0" smtClean="0">
                <a:solidFill>
                  <a:srgbClr val="8064A2"/>
                </a:solidFill>
                <a:latin typeface="Calibri"/>
                <a:cs typeface="Calibri"/>
              </a:rPr>
              <a:t>nt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al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 </a:t>
            </a:r>
            <a:r>
              <a:rPr sz="1800" b="1" spc="-25" dirty="0" smtClean="0">
                <a:solidFill>
                  <a:srgbClr val="8064A2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ep</a:t>
            </a:r>
            <a:r>
              <a:rPr sz="1800" b="1" spc="-25" dirty="0" smtClean="0">
                <a:solidFill>
                  <a:srgbClr val="8064A2"/>
                </a:solidFill>
                <a:latin typeface="Calibri"/>
                <a:cs typeface="Calibri"/>
              </a:rPr>
              <a:t>r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e</a:t>
            </a:r>
            <a:r>
              <a:rPr sz="1800" b="1" spc="-5" dirty="0" smtClean="0">
                <a:solidFill>
                  <a:srgbClr val="8064A2"/>
                </a:solidFill>
                <a:latin typeface="Calibri"/>
                <a:cs typeface="Calibri"/>
              </a:rPr>
              <a:t>s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e</a:t>
            </a:r>
            <a:r>
              <a:rPr sz="1800" b="1" spc="-20" dirty="0" smtClean="0">
                <a:solidFill>
                  <a:srgbClr val="8064A2"/>
                </a:solidFill>
                <a:latin typeface="Calibri"/>
                <a:cs typeface="Calibri"/>
              </a:rPr>
              <a:t>nt</a:t>
            </a:r>
            <a:r>
              <a:rPr sz="1800" b="1" spc="0" dirty="0" smtClean="0">
                <a:solidFill>
                  <a:srgbClr val="8064A2"/>
                </a:solidFill>
                <a:latin typeface="Calibri"/>
                <a:cs typeface="Calibri"/>
              </a:rPr>
              <a:t>a</a:t>
            </a:r>
            <a:r>
              <a:rPr sz="1800" b="1" spc="135" dirty="0" smtClean="0">
                <a:solidFill>
                  <a:srgbClr val="8064A2"/>
                </a:solidFill>
                <a:latin typeface="Calibri"/>
                <a:cs typeface="Calibri"/>
              </a:rPr>
              <a:t>3on</a:t>
            </a:r>
            <a:endParaRPr sz="1800">
              <a:latin typeface="Calibri"/>
              <a:cs typeface="Calibri"/>
            </a:endParaRPr>
          </a:p>
          <a:p>
            <a:pPr marL="984250" marR="171450" algn="just">
              <a:lnSpc>
                <a:spcPct val="98800"/>
              </a:lnSpc>
              <a:spcBef>
                <a:spcPts val="65"/>
              </a:spcBef>
            </a:pPr>
            <a:r>
              <a:rPr sz="1800" dirty="0" smtClean="0">
                <a:latin typeface="Calibri"/>
                <a:cs typeface="Calibri"/>
              </a:rPr>
              <a:t>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viding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 f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am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ork 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which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h</a:t>
            </a:r>
            <a:r>
              <a:rPr sz="1800" spc="-35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the opportunity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3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xp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ess their 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their child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en</a:t>
            </a:r>
            <a:r>
              <a:rPr sz="1800" spc="-110" dirty="0" smtClean="0">
                <a:latin typeface="Calibri"/>
                <a:cs typeface="Calibri"/>
              </a:rPr>
              <a:t>’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edu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15" dirty="0" smtClean="0">
                <a:latin typeface="Calibri"/>
                <a:cs typeface="Calibri"/>
              </a:rPr>
              <a:t>a&gt;on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h</a:t>
            </a:r>
            <a:r>
              <a:rPr sz="1800" spc="-35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these 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60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en i</a:t>
            </a:r>
            <a:r>
              <a:rPr sz="1800" spc="-20" dirty="0" smtClean="0">
                <a:latin typeface="Calibri"/>
                <a:cs typeface="Calibri"/>
              </a:rPr>
              <a:t>nt</a:t>
            </a:r>
            <a:r>
              <a:rPr sz="1800" spc="0" dirty="0" smtClean="0">
                <a:latin typeface="Calibri"/>
                <a:cs typeface="Calibri"/>
              </a:rPr>
              <a:t>o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onside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15" dirty="0" smtClean="0">
                <a:latin typeface="Calibri"/>
                <a:cs typeface="Calibri"/>
              </a:rPr>
              <a:t>a&gt;on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ough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25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orums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ep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15" dirty="0" smtClean="0">
                <a:latin typeface="Calibri"/>
                <a:cs typeface="Calibri"/>
              </a:rPr>
              <a:t>a&gt;on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ough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Councils.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38045" marR="12700" indent="-706120">
              <a:lnSpc>
                <a:spcPts val="3400"/>
              </a:lnSpc>
            </a:pPr>
            <a:r>
              <a:rPr sz="2900" dirty="0" smtClean="0">
                <a:solidFill>
                  <a:srgbClr val="8E4C7C"/>
                </a:solidFill>
                <a:latin typeface="Arial"/>
                <a:cs typeface="Arial"/>
              </a:rPr>
              <a:t>The Scottish Schools (Parental Involvement)</a:t>
            </a:r>
            <a:r>
              <a:rPr sz="2900" spc="-160" dirty="0" smtClean="0">
                <a:solidFill>
                  <a:srgbClr val="8E4C7C"/>
                </a:solidFill>
                <a:latin typeface="Arial"/>
                <a:cs typeface="Arial"/>
              </a:rPr>
              <a:t> </a:t>
            </a:r>
            <a:r>
              <a:rPr sz="2900" spc="0" dirty="0" smtClean="0">
                <a:solidFill>
                  <a:srgbClr val="8E4C7C"/>
                </a:solidFill>
                <a:latin typeface="Arial"/>
                <a:cs typeface="Arial"/>
              </a:rPr>
              <a:t>Act 2006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7525" y="2389722"/>
            <a:ext cx="850899" cy="85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525" y="3480334"/>
            <a:ext cx="850899" cy="850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525" y="4652429"/>
            <a:ext cx="850899" cy="850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5325" y="6204196"/>
            <a:ext cx="1589608" cy="58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01168"/>
            <a:ext cx="8225403" cy="4897097"/>
          </a:xfrm>
          <a:custGeom>
            <a:avLst/>
            <a:gdLst/>
            <a:ahLst/>
            <a:cxnLst/>
            <a:rect l="l" t="t" r="r" b="b"/>
            <a:pathLst>
              <a:path w="8225403" h="4897097">
                <a:moveTo>
                  <a:pt x="0" y="0"/>
                </a:moveTo>
                <a:lnTo>
                  <a:pt x="8225403" y="0"/>
                </a:lnTo>
                <a:lnTo>
                  <a:pt x="8225403" y="4897097"/>
                </a:lnTo>
                <a:lnTo>
                  <a:pt x="0" y="489709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937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125" rIns="0" bIns="0" rtlCol="0">
            <a:noAutofit/>
          </a:bodyPr>
          <a:lstStyle/>
          <a:p>
            <a:pPr marL="1151890">
              <a:lnSpc>
                <a:spcPct val="100000"/>
              </a:lnSpc>
            </a:pPr>
            <a:r>
              <a:rPr sz="3200" dirty="0" smtClean="0">
                <a:solidFill>
                  <a:srgbClr val="8E4C7C"/>
                </a:solidFill>
                <a:latin typeface="Arial"/>
                <a:cs typeface="Arial"/>
              </a:rPr>
              <a:t>Why conduct a review?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4100" y="1432280"/>
            <a:ext cx="5092700" cy="4437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1352" y="1479368"/>
            <a:ext cx="2712085" cy="3947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90170" indent="-279400">
              <a:lnSpc>
                <a:spcPct val="995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er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en </a:t>
            </a:r>
            <a:r>
              <a:rPr sz="1800" spc="-25" dirty="0" smtClean="0">
                <a:latin typeface="Calibri"/>
                <a:cs typeface="Calibri"/>
              </a:rPr>
              <a:t>y</a:t>
            </a:r>
            <a:r>
              <a:rPr sz="1800" spc="0" dirty="0" smtClean="0">
                <a:latin typeface="Calibri"/>
                <a:cs typeface="Calibri"/>
              </a:rPr>
              <a:t>ea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since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30" dirty="0" smtClean="0">
                <a:latin typeface="Calibri"/>
                <a:cs typeface="Calibri"/>
              </a:rPr>
              <a:t>n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ol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eme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Act be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ame l</a:t>
            </a:r>
            <a:r>
              <a:rPr sz="1800" spc="-15" dirty="0" smtClean="0">
                <a:latin typeface="Calibri"/>
                <a:cs typeface="Calibri"/>
              </a:rPr>
              <a:t>a</a:t>
            </a:r>
            <a:r>
              <a:rPr sz="1800" spc="-114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0"/>
              </a:spcBef>
              <a:buFont typeface="Arial"/>
              <a:buChar char="•"/>
            </a:pPr>
            <a:endParaRPr sz="950"/>
          </a:p>
          <a:p>
            <a:pPr marL="291465" marR="190500" indent="-279400">
              <a:lnSpc>
                <a:spcPct val="9950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olicy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15" dirty="0" smtClean="0">
                <a:latin typeface="Calibri"/>
                <a:cs typeface="Calibri"/>
              </a:rPr>
              <a:t>ac&gt;ce h</a:t>
            </a:r>
            <a:r>
              <a:rPr sz="1800" spc="-35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ol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ed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onside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ably since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2006.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24"/>
              </a:spcBef>
              <a:buFont typeface="Arial"/>
              <a:buChar char="•"/>
            </a:pPr>
            <a:endParaRPr sz="900"/>
          </a:p>
          <a:p>
            <a:pPr marL="291465" marR="12700" indent="-279400">
              <a:lnSpc>
                <a:spcPct val="100699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The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lands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ape 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otland has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chan</a:t>
            </a:r>
            <a:r>
              <a:rPr sz="1800" spc="-20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ed signiﬁ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tly ac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oss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</a:t>
            </a:r>
            <a:r>
              <a:rPr sz="1800" spc="5" dirty="0" smtClean="0">
                <a:latin typeface="Calibri"/>
                <a:cs typeface="Calibri"/>
              </a:rPr>
              <a:t>popula&gt;on,</a:t>
            </a:r>
            <a:r>
              <a:rPr sz="1800" spc="0" dirty="0" smtClean="0">
                <a:latin typeface="Calibri"/>
                <a:cs typeface="Calibri"/>
              </a:rPr>
              <a:t> edu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15" dirty="0" smtClean="0">
                <a:latin typeface="Calibri"/>
                <a:cs typeface="Calibri"/>
              </a:rPr>
              <a:t>a&gt;on,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pupil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numbe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policy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am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or</a:t>
            </a:r>
            <a:r>
              <a:rPr sz="1800" spc="-20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0"/>
              </a:spcBef>
              <a:buFont typeface="Arial"/>
              <a:buChar char="•"/>
            </a:pPr>
            <a:endParaRPr sz="900"/>
          </a:p>
          <a:p>
            <a:pPr marL="291465" marR="400050" indent="-279400">
              <a:lnSpc>
                <a:spcPct val="1018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S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145" dirty="0" smtClean="0">
                <a:latin typeface="Calibri"/>
                <a:cs typeface="Calibri"/>
              </a:rPr>
              <a:t>o0sh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mini</a:t>
            </a:r>
            <a:r>
              <a:rPr sz="1800" spc="-25" dirty="0" smtClean="0">
                <a:latin typeface="Calibri"/>
                <a:cs typeface="Calibri"/>
              </a:rPr>
              <a:t>s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eque</a:t>
            </a:r>
            <a:r>
              <a:rPr sz="1800" spc="-20" dirty="0" smtClean="0">
                <a:latin typeface="Calibri"/>
                <a:cs typeface="Calibri"/>
              </a:rPr>
              <a:t>st</a:t>
            </a:r>
            <a:r>
              <a:rPr sz="1800" spc="0" dirty="0" smtClean="0">
                <a:latin typeface="Calibri"/>
                <a:cs typeface="Calibri"/>
              </a:rPr>
              <a:t>ed a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w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0701" y="5402144"/>
            <a:ext cx="191262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i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orm futu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poli</a:t>
            </a:r>
            <a:r>
              <a:rPr sz="1800" spc="-5" dirty="0" smtClean="0">
                <a:latin typeface="Calibri"/>
                <a:cs typeface="Calibri"/>
              </a:rPr>
              <a:t>c</a:t>
            </a:r>
            <a:r>
              <a:rPr sz="1800" spc="-120" dirty="0" smtClean="0">
                <a:latin typeface="Calibri"/>
                <a:cs typeface="Calibri"/>
              </a:rPr>
              <a:t>y</a:t>
            </a:r>
            <a:r>
              <a:rPr sz="1800" spc="0" dirty="0" smtClean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5325" y="6204196"/>
            <a:ext cx="1589608" cy="58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201168"/>
            <a:ext cx="8225403" cy="4897097"/>
          </a:xfrm>
          <a:custGeom>
            <a:avLst/>
            <a:gdLst/>
            <a:ahLst/>
            <a:cxnLst/>
            <a:rect l="l" t="t" r="r" b="b"/>
            <a:pathLst>
              <a:path w="8225403" h="4897097">
                <a:moveTo>
                  <a:pt x="0" y="0"/>
                </a:moveTo>
                <a:lnTo>
                  <a:pt x="8225403" y="0"/>
                </a:lnTo>
                <a:lnTo>
                  <a:pt x="8225403" y="4897097"/>
                </a:lnTo>
                <a:lnTo>
                  <a:pt x="0" y="4897097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937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8969" y="1757003"/>
            <a:ext cx="5014595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The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w aimed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add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ess the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oll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wing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5" dirty="0" smtClean="0">
                <a:latin typeface="Calibri"/>
                <a:cs typeface="Calibri"/>
              </a:rPr>
              <a:t>ques&gt;ons: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089" y="2837976"/>
            <a:ext cx="6160770" cy="2461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1465" marR="531495" indent="-279400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Wh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 p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og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ess h</a:t>
            </a:r>
            <a:r>
              <a:rPr sz="1800" spc="-35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schools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lo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5" dirty="0" smtClean="0">
                <a:latin typeface="Calibri"/>
                <a:cs typeface="Calibri"/>
              </a:rPr>
              <a:t>authori&gt;es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made in </a:t>
            </a:r>
            <a:r>
              <a:rPr sz="1800" spc="5" dirty="0" smtClean="0">
                <a:latin typeface="Calibri"/>
                <a:cs typeface="Calibri"/>
              </a:rPr>
              <a:t>implemen&gt;ng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 2006 Act?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41"/>
              </a:spcBef>
              <a:buFont typeface="Arial"/>
              <a:buChar char="•"/>
            </a:pPr>
            <a:endParaRPr sz="1000"/>
          </a:p>
          <a:p>
            <a:pPr marL="291465" marR="153035" indent="-279400">
              <a:lnSpc>
                <a:spcPct val="1018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H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w h</a:t>
            </a:r>
            <a:r>
              <a:rPr sz="1800" spc="-35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the lands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ape, p</a:t>
            </a:r>
            <a:r>
              <a:rPr sz="1800" spc="-40" dirty="0" smtClean="0">
                <a:latin typeface="Calibri"/>
                <a:cs typeface="Calibri"/>
              </a:rPr>
              <a:t>r</a:t>
            </a:r>
            <a:r>
              <a:rPr sz="1800" spc="15" dirty="0" smtClean="0">
                <a:latin typeface="Calibri"/>
                <a:cs typeface="Calibri"/>
              </a:rPr>
              <a:t>ac&gt;ce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app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oaches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al i</a:t>
            </a:r>
            <a:r>
              <a:rPr sz="1800" spc="-35" dirty="0" smtClean="0">
                <a:latin typeface="Calibri"/>
                <a:cs typeface="Calibri"/>
              </a:rPr>
              <a:t>n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ol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eme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ol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ed since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2006?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40"/>
              </a:spcBef>
              <a:buFont typeface="Arial"/>
              <a:buChar char="•"/>
            </a:pPr>
            <a:endParaRPr sz="1100"/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H</a:t>
            </a:r>
            <a:r>
              <a:rPr sz="1800" spc="-10" dirty="0" smtClean="0">
                <a:latin typeface="Calibri"/>
                <a:cs typeface="Calibri"/>
              </a:rPr>
              <a:t>o</a:t>
            </a:r>
            <a:r>
              <a:rPr sz="1800" spc="0" dirty="0" smtClean="0">
                <a:latin typeface="Calibri"/>
                <a:cs typeface="Calibri"/>
              </a:rPr>
              <a:t>w </a:t>
            </a:r>
            <a:r>
              <a:rPr sz="1800" spc="-20" dirty="0" smtClean="0">
                <a:latin typeface="Calibri"/>
                <a:cs typeface="Calibri"/>
              </a:rPr>
              <a:t>e</a:t>
            </a:r>
            <a:r>
              <a:rPr sz="1800" spc="-45" dirty="0" smtClean="0">
                <a:latin typeface="Calibri"/>
                <a:cs typeface="Calibri"/>
              </a:rPr>
              <a:t>ﬀ</a:t>
            </a:r>
            <a:r>
              <a:rPr sz="1800" spc="25" dirty="0" smtClean="0">
                <a:latin typeface="Calibri"/>
                <a:cs typeface="Calibri"/>
              </a:rPr>
              <a:t>ec&gt;</a:t>
            </a:r>
            <a:r>
              <a:rPr sz="1800" spc="0" dirty="0" smtClean="0">
                <a:latin typeface="Calibri"/>
                <a:cs typeface="Calibri"/>
              </a:rPr>
              <a:t>ve 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</a:t>
            </a:r>
            <a:r>
              <a:rPr sz="1800" spc="-4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Councils?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40"/>
              </a:spcBef>
              <a:buFont typeface="Arial"/>
              <a:buChar char="•"/>
            </a:pPr>
            <a:endParaRPr sz="1100"/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16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wh</a:t>
            </a:r>
            <a:r>
              <a:rPr sz="1800" spc="-2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30" dirty="0" smtClean="0">
                <a:latin typeface="Calibri"/>
                <a:cs typeface="Calibri"/>
              </a:rPr>
              <a:t>e</a:t>
            </a:r>
            <a:r>
              <a:rPr sz="1800" spc="5" dirty="0" smtClean="0">
                <a:latin typeface="Calibri"/>
                <a:cs typeface="Calibri"/>
              </a:rPr>
              <a:t>x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15" dirty="0" smtClean="0">
                <a:latin typeface="Calibri"/>
                <a:cs typeface="Calibri"/>
              </a:rPr>
              <a:t>n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ormed </a:t>
            </a:r>
            <a:r>
              <a:rPr sz="1800" spc="-10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y 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i</a:t>
            </a:r>
            <a:r>
              <a:rPr sz="1800" spc="-35" dirty="0" smtClean="0">
                <a:latin typeface="Calibri"/>
                <a:cs typeface="Calibri"/>
              </a:rPr>
              <a:t>n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ol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ed with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their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70980" y="1858650"/>
            <a:ext cx="2115820" cy="3902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2438" y="5286587"/>
            <a:ext cx="4121150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school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en</a:t>
            </a:r>
            <a:r>
              <a:rPr sz="1800" spc="-35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15" dirty="0" smtClean="0">
                <a:latin typeface="Calibri"/>
                <a:cs typeface="Calibri"/>
              </a:rPr>
              <a:t>g</a:t>
            </a:r>
            <a:r>
              <a:rPr sz="1800" spc="0" dirty="0" smtClean="0">
                <a:latin typeface="Calibri"/>
                <a:cs typeface="Calibri"/>
              </a:rPr>
              <a:t>ed in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their chil</a:t>
            </a:r>
            <a:r>
              <a:rPr sz="1800" spc="-5" dirty="0" smtClean="0">
                <a:latin typeface="Calibri"/>
                <a:cs typeface="Calibri"/>
              </a:rPr>
              <a:t>d</a:t>
            </a:r>
            <a:r>
              <a:rPr sz="1800" spc="-110" dirty="0" smtClean="0">
                <a:latin typeface="Calibri"/>
                <a:cs typeface="Calibri"/>
              </a:rPr>
              <a:t>’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learning?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5325" y="6204196"/>
            <a:ext cx="1589608" cy="58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428751"/>
            <a:ext cx="8225403" cy="4691586"/>
          </a:xfrm>
          <a:custGeom>
            <a:avLst/>
            <a:gdLst/>
            <a:ahLst/>
            <a:cxnLst/>
            <a:rect l="l" t="t" r="r" b="b"/>
            <a:pathLst>
              <a:path w="8225403" h="4691586">
                <a:moveTo>
                  <a:pt x="0" y="0"/>
                </a:moveTo>
                <a:lnTo>
                  <a:pt x="8225403" y="0"/>
                </a:lnTo>
                <a:lnTo>
                  <a:pt x="8225403" y="4691586"/>
                </a:lnTo>
                <a:lnTo>
                  <a:pt x="0" y="4691586"/>
                </a:lnTo>
                <a:lnTo>
                  <a:pt x="0" y="0"/>
                </a:lnTo>
                <a:close/>
              </a:path>
            </a:pathLst>
          </a:custGeom>
          <a:ln w="12693">
            <a:solidFill>
              <a:srgbClr val="937A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427" rIns="0" bIns="0" rtlCol="0">
            <a:noAutofit/>
          </a:bodyPr>
          <a:lstStyle/>
          <a:p>
            <a:pPr marL="2089150">
              <a:lnSpc>
                <a:spcPct val="100000"/>
              </a:lnSpc>
            </a:pPr>
            <a:r>
              <a:rPr sz="3200" dirty="0" smtClean="0">
                <a:solidFill>
                  <a:srgbClr val="8E4C7C"/>
                </a:solidFill>
                <a:latin typeface="Arial"/>
                <a:cs typeface="Arial"/>
              </a:rPr>
              <a:t>Methodology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74483"/>
            <a:ext cx="7400290" cy="412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Independe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esea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ch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ommissioned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b</a:t>
            </a:r>
            <a:r>
              <a:rPr sz="1800" spc="0" dirty="0" smtClean="0">
                <a:latin typeface="Calibri"/>
                <a:cs typeface="Calibri"/>
              </a:rPr>
              <a:t>y I</a:t>
            </a:r>
            <a:r>
              <a:rPr sz="1800" spc="-1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sos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MORI :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Desk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esea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ch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16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elephone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su</a:t>
            </a:r>
            <a:r>
              <a:rPr sz="1800" spc="15" dirty="0" smtClean="0">
                <a:latin typeface="Calibri"/>
                <a:cs typeface="Calibri"/>
              </a:rPr>
              <a:t>r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-1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y of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502 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ac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oss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otland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Quali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35" dirty="0" smtClean="0">
                <a:latin typeface="Calibri"/>
                <a:cs typeface="Calibri"/>
              </a:rPr>
              <a:t>a&gt;</a:t>
            </a:r>
            <a:r>
              <a:rPr sz="1800" spc="1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 i</a:t>
            </a:r>
            <a:r>
              <a:rPr sz="1800" spc="-20" dirty="0" smtClean="0">
                <a:latin typeface="Calibri"/>
                <a:cs typeface="Calibri"/>
              </a:rPr>
              <a:t>nt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1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with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head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eache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s,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ouncils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and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other 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40"/>
              </a:spcBef>
            </a:pPr>
            <a:r>
              <a:rPr sz="1800" dirty="0" smtClean="0">
                <a:latin typeface="Calibri"/>
                <a:cs typeface="Calibri"/>
              </a:rPr>
              <a:t>f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om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our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ase </a:t>
            </a:r>
            <a:r>
              <a:rPr sz="1800" spc="-25" dirty="0" smtClean="0">
                <a:latin typeface="Calibri"/>
                <a:cs typeface="Calibri"/>
              </a:rPr>
              <a:t>s</a:t>
            </a:r>
            <a:r>
              <a:rPr sz="1800" spc="0" dirty="0" smtClean="0">
                <a:latin typeface="Calibri"/>
                <a:cs typeface="Calibri"/>
              </a:rPr>
              <a:t>tudy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schools.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4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spc="-5" dirty="0" smtClean="0">
                <a:latin typeface="Calibri"/>
                <a:cs typeface="Calibri"/>
              </a:rPr>
              <a:t>NP</a:t>
            </a:r>
            <a:r>
              <a:rPr sz="1800" spc="-25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S l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d: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-20" dirty="0" smtClean="0">
                <a:latin typeface="Calibri"/>
                <a:cs typeface="Calibri"/>
              </a:rPr>
              <a:t>e</a:t>
            </a:r>
            <a:r>
              <a:rPr sz="1800" spc="-45" dirty="0" smtClean="0">
                <a:latin typeface="Calibri"/>
                <a:cs typeface="Calibri"/>
              </a:rPr>
              <a:t>f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-5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nce G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oup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w of po</a:t>
            </a:r>
            <a:r>
              <a:rPr sz="1800" spc="-5" dirty="0" smtClean="0">
                <a:latin typeface="Calibri"/>
                <a:cs typeface="Calibri"/>
              </a:rPr>
              <a:t>li</a:t>
            </a:r>
            <a:r>
              <a:rPr sz="1800" spc="0" dirty="0" smtClean="0">
                <a:latin typeface="Calibri"/>
                <a:cs typeface="Calibri"/>
              </a:rPr>
              <a:t>cy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Calls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or 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0" dirty="0" smtClean="0">
                <a:latin typeface="Calibri"/>
                <a:cs typeface="Calibri"/>
              </a:rPr>
              <a:t>vidence: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755015" algn="l"/>
              </a:tabLst>
            </a:pPr>
            <a:r>
              <a:rPr sz="180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er 1200 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esponses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ts val="2100"/>
              </a:lnSpc>
              <a:buFont typeface="Arial"/>
              <a:buChar char="•"/>
              <a:tabLst>
                <a:tab pos="755015" algn="l"/>
              </a:tabLst>
            </a:pPr>
            <a:r>
              <a:rPr sz="1800" dirty="0" smtClean="0">
                <a:latin typeface="Calibri"/>
                <a:cs typeface="Calibri"/>
              </a:rPr>
              <a:t>O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0" dirty="0" smtClean="0">
                <a:latin typeface="Calibri"/>
                <a:cs typeface="Calibri"/>
              </a:rPr>
              <a:t>er 450 pa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n</a:t>
            </a:r>
            <a:r>
              <a:rPr sz="1800" spc="0" dirty="0" smtClean="0">
                <a:latin typeface="Calibri"/>
                <a:cs typeface="Calibri"/>
              </a:rPr>
              <a:t>t </a:t>
            </a:r>
            <a:r>
              <a:rPr sz="1800" spc="-15" dirty="0" smtClean="0">
                <a:latin typeface="Calibri"/>
                <a:cs typeface="Calibri"/>
              </a:rPr>
              <a:t>c</a:t>
            </a:r>
            <a:r>
              <a:rPr sz="1800" spc="0" dirty="0" smtClean="0">
                <a:latin typeface="Calibri"/>
                <a:cs typeface="Calibri"/>
              </a:rPr>
              <a:t>ouncil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esponses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755015" algn="l"/>
              </a:tabLst>
            </a:pPr>
            <a:r>
              <a:rPr sz="1800" dirty="0" smtClean="0">
                <a:latin typeface="Calibri"/>
                <a:cs typeface="Calibri"/>
              </a:rPr>
              <a:t>86 </a:t>
            </a:r>
            <a:r>
              <a:rPr sz="1800" spc="-2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esponses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f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om</a:t>
            </a:r>
            <a:r>
              <a:rPr sz="1800" spc="-5" dirty="0" smtClean="0">
                <a:latin typeface="Calibri"/>
                <a:cs typeface="Calibri"/>
              </a:rPr>
              <a:t> 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a</a:t>
            </a:r>
            <a:r>
              <a:rPr sz="1800" spc="-60" dirty="0" smtClean="0">
                <a:latin typeface="Calibri"/>
                <a:cs typeface="Calibri"/>
              </a:rPr>
              <a:t>k</a:t>
            </a:r>
            <a:r>
              <a:rPr sz="1800" spc="0" dirty="0" smtClean="0">
                <a:latin typeface="Calibri"/>
                <a:cs typeface="Calibri"/>
              </a:rPr>
              <a:t>eholde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00"/>
              </a:lnSpc>
              <a:buFont typeface="Arial"/>
              <a:buChar char="•"/>
              <a:tabLst>
                <a:tab pos="297815" algn="l"/>
              </a:tabLst>
            </a:pPr>
            <a:r>
              <a:rPr sz="1800" dirty="0" smtClean="0">
                <a:latin typeface="Calibri"/>
                <a:cs typeface="Calibri"/>
              </a:rPr>
              <a:t>Head </a:t>
            </a:r>
            <a:r>
              <a:rPr sz="1800" spc="-160" dirty="0" smtClean="0">
                <a:latin typeface="Calibri"/>
                <a:cs typeface="Calibri"/>
              </a:rPr>
              <a:t>T</a:t>
            </a:r>
            <a:r>
              <a:rPr sz="1800" spc="0" dirty="0" smtClean="0">
                <a:latin typeface="Calibri"/>
                <a:cs typeface="Calibri"/>
              </a:rPr>
              <a:t>eacher i</a:t>
            </a:r>
            <a:r>
              <a:rPr sz="1800" spc="-20" dirty="0" smtClean="0">
                <a:latin typeface="Calibri"/>
                <a:cs typeface="Calibri"/>
              </a:rPr>
              <a:t>nt</a:t>
            </a:r>
            <a:r>
              <a:rPr sz="1800" spc="0" dirty="0" smtClean="0">
                <a:latin typeface="Calibri"/>
                <a:cs typeface="Calibri"/>
              </a:rPr>
              <a:t>e</a:t>
            </a:r>
            <a:r>
              <a:rPr sz="1800" spc="1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vi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75" dirty="0" smtClean="0">
                <a:latin typeface="Calibri"/>
                <a:cs typeface="Calibri"/>
              </a:rPr>
              <a:t>T</a:t>
            </a:r>
            <a:r>
              <a:rPr sz="1800" spc="-20" dirty="0" smtClean="0">
                <a:latin typeface="Calibri"/>
                <a:cs typeface="Calibri"/>
              </a:rPr>
              <a:t>w</a:t>
            </a:r>
            <a:r>
              <a:rPr sz="1800" spc="0" dirty="0" smtClean="0">
                <a:latin typeface="Calibri"/>
                <a:cs typeface="Calibri"/>
              </a:rPr>
              <a:t>o </a:t>
            </a:r>
            <a:r>
              <a:rPr sz="1800" spc="-40" dirty="0" smtClean="0">
                <a:latin typeface="Calibri"/>
                <a:cs typeface="Calibri"/>
              </a:rPr>
              <a:t>f</a:t>
            </a:r>
            <a:r>
              <a:rPr sz="1800" spc="0" dirty="0" smtClean="0">
                <a:latin typeface="Calibri"/>
                <a:cs typeface="Calibri"/>
              </a:rPr>
              <a:t>oc</a:t>
            </a:r>
            <a:r>
              <a:rPr sz="1800" spc="-5" dirty="0" smtClean="0">
                <a:latin typeface="Calibri"/>
                <a:cs typeface="Calibri"/>
              </a:rPr>
              <a:t>u</a:t>
            </a:r>
            <a:r>
              <a:rPr sz="1800" spc="0" dirty="0" smtClean="0">
                <a:latin typeface="Calibri"/>
                <a:cs typeface="Calibri"/>
              </a:rPr>
              <a:t>s </a:t>
            </a:r>
            <a:r>
              <a:rPr sz="1800" spc="-5" dirty="0" smtClean="0">
                <a:latin typeface="Calibri"/>
                <a:cs typeface="Calibri"/>
              </a:rPr>
              <a:t>g</a:t>
            </a:r>
            <a:r>
              <a:rPr sz="1800" spc="-30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o</a:t>
            </a:r>
            <a:r>
              <a:rPr sz="1800" spc="-5" dirty="0" smtClean="0">
                <a:latin typeface="Calibri"/>
                <a:cs typeface="Calibri"/>
              </a:rPr>
              <a:t>u</a:t>
            </a:r>
            <a:r>
              <a:rPr sz="1800" spc="-10" dirty="0" smtClean="0">
                <a:latin typeface="Calibri"/>
                <a:cs typeface="Calibri"/>
              </a:rPr>
              <a:t>p</a:t>
            </a:r>
            <a:r>
              <a:rPr sz="1800" spc="0" dirty="0" smtClean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7750" y="3650284"/>
            <a:ext cx="3829050" cy="2472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1881" y="2822832"/>
            <a:ext cx="2745945" cy="3152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1913" y="1428978"/>
            <a:ext cx="6939005" cy="0"/>
          </a:xfrm>
          <a:custGeom>
            <a:avLst/>
            <a:gdLst/>
            <a:ahLst/>
            <a:cxnLst/>
            <a:rect l="l" t="t" r="r" b="b"/>
            <a:pathLst>
              <a:path w="6939005">
                <a:moveTo>
                  <a:pt x="0" y="0"/>
                </a:moveTo>
                <a:lnTo>
                  <a:pt x="6939005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2681" y="1422115"/>
            <a:ext cx="0" cy="4705609"/>
          </a:xfrm>
          <a:custGeom>
            <a:avLst/>
            <a:gdLst/>
            <a:ahLst/>
            <a:cxnLst/>
            <a:rect l="l" t="t" r="r" b="b"/>
            <a:pathLst>
              <a:path h="4705609">
                <a:moveTo>
                  <a:pt x="0" y="4705609"/>
                </a:moveTo>
                <a:lnTo>
                  <a:pt x="0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553894"/>
            <a:ext cx="0" cy="4573830"/>
          </a:xfrm>
          <a:custGeom>
            <a:avLst/>
            <a:gdLst/>
            <a:ahLst/>
            <a:cxnLst/>
            <a:rect l="l" t="t" r="r" b="b"/>
            <a:pathLst>
              <a:path h="4573830">
                <a:moveTo>
                  <a:pt x="0" y="4573830"/>
                </a:moveTo>
                <a:lnTo>
                  <a:pt x="0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335" y="6119488"/>
            <a:ext cx="8240583" cy="0"/>
          </a:xfrm>
          <a:custGeom>
            <a:avLst/>
            <a:gdLst/>
            <a:ahLst/>
            <a:cxnLst/>
            <a:rect l="l" t="t" r="r" b="b"/>
            <a:pathLst>
              <a:path w="8240583">
                <a:moveTo>
                  <a:pt x="0" y="0"/>
                </a:moveTo>
                <a:lnTo>
                  <a:pt x="8240583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38759" y="4345082"/>
            <a:ext cx="188658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Parents'</a:t>
            </a:r>
            <a:r>
              <a:rPr sz="850" spc="-2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545454"/>
                </a:solidFill>
                <a:latin typeface="Arial"/>
                <a:cs typeface="Arial"/>
              </a:rPr>
              <a:t>evenings</a:t>
            </a:r>
            <a:r>
              <a:rPr sz="850" spc="6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45454"/>
                </a:solidFill>
                <a:latin typeface="Arial"/>
                <a:cs typeface="Arial"/>
              </a:rPr>
              <a:t>or</a:t>
            </a:r>
            <a:r>
              <a:rPr sz="850" spc="-2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545454"/>
                </a:solidFill>
                <a:latin typeface="Arial"/>
                <a:cs typeface="Arial"/>
              </a:rPr>
              <a:t>other </a:t>
            </a:r>
            <a:r>
              <a:rPr sz="850" spc="15" dirty="0" smtClean="0">
                <a:solidFill>
                  <a:srgbClr val="545454"/>
                </a:solidFill>
                <a:latin typeface="Arial"/>
                <a:cs typeface="Arial"/>
              </a:rPr>
              <a:t>one-to-one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56272" y="6336584"/>
            <a:ext cx="1157605" cy="291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76600"/>
              </a:lnSpc>
            </a:pPr>
            <a:r>
              <a:rPr sz="1200" spc="-60" dirty="0" smtClean="0">
                <a:solidFill>
                  <a:srgbClr val="6E7B8E"/>
                </a:solidFill>
                <a:latin typeface="Arial"/>
                <a:cs typeface="Arial"/>
              </a:rPr>
              <a:t>the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National</a:t>
            </a:r>
            <a:r>
              <a:rPr sz="1200" spc="-5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Parent</a:t>
            </a:r>
            <a:r>
              <a:rPr sz="1200" spc="-4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Forum</a:t>
            </a:r>
            <a:r>
              <a:rPr sz="1200" spc="-100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6E7B8E"/>
                </a:solidFill>
                <a:latin typeface="Arial"/>
                <a:cs typeface="Arial"/>
              </a:rPr>
              <a:t>of</a:t>
            </a:r>
            <a:r>
              <a:rPr sz="1200" spc="-75" dirty="0" smtClean="0">
                <a:solidFill>
                  <a:srgbClr val="6E7B8E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Scotland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7278" y="4163993"/>
            <a:ext cx="2046605" cy="827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80">
              <a:lnSpc>
                <a:spcPts val="3745"/>
              </a:lnSpc>
            </a:pPr>
            <a:r>
              <a:rPr sz="3400" spc="434" dirty="0" smtClean="0">
                <a:solidFill>
                  <a:srgbClr val="2D8772"/>
                </a:solidFill>
                <a:latin typeface="Times New Roman"/>
                <a:cs typeface="Times New Roman"/>
              </a:rPr>
              <a:t>e</a:t>
            </a:r>
            <a:r>
              <a:rPr sz="3400" spc="-70" dirty="0" smtClean="0">
                <a:solidFill>
                  <a:srgbClr val="2D8772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545454"/>
                </a:solidFill>
                <a:latin typeface="Arial"/>
                <a:cs typeface="Arial"/>
              </a:rPr>
              <a:t>meetings</a:t>
            </a: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45" dirty="0" smtClean="0">
                <a:solidFill>
                  <a:srgbClr val="545454"/>
                </a:solidFill>
                <a:latin typeface="Arial"/>
                <a:cs typeface="Arial"/>
              </a:rPr>
              <a:t>with</a:t>
            </a:r>
            <a:r>
              <a:rPr sz="850" spc="-2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your</a:t>
            </a:r>
            <a:r>
              <a:rPr sz="850" spc="2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545454"/>
                </a:solidFill>
                <a:latin typeface="Arial"/>
                <a:cs typeface="Arial"/>
              </a:rPr>
              <a:t>child's</a:t>
            </a:r>
            <a:r>
              <a:rPr sz="850" spc="-2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teacher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2695"/>
              </a:lnSpc>
            </a:pPr>
            <a:r>
              <a:rPr sz="3000" spc="229" dirty="0" smtClean="0">
                <a:solidFill>
                  <a:srgbClr val="DB6942"/>
                </a:solidFill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6012" y="5078103"/>
            <a:ext cx="6223000" cy="803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">
              <a:lnSpc>
                <a:spcPct val="100000"/>
              </a:lnSpc>
            </a:pPr>
            <a:r>
              <a:rPr sz="850" spc="0" dirty="0" smtClean="0">
                <a:solidFill>
                  <a:srgbClr val="545454"/>
                </a:solidFill>
                <a:latin typeface="Arial"/>
                <a:cs typeface="Arial"/>
              </a:rPr>
              <a:t>Emailing</a:t>
            </a:r>
            <a:r>
              <a:rPr sz="850" spc="-4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-15" dirty="0" smtClean="0">
                <a:solidFill>
                  <a:srgbClr val="545454"/>
                </a:solidFill>
                <a:latin typeface="Arial"/>
                <a:cs typeface="Arial"/>
              </a:rPr>
              <a:t>class</a:t>
            </a:r>
            <a:r>
              <a:rPr sz="850" spc="-4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teacher</a:t>
            </a:r>
            <a:endParaRPr sz="8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14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850" spc="5" dirty="0" smtClean="0">
                <a:solidFill>
                  <a:srgbClr val="545454"/>
                </a:solidFill>
                <a:latin typeface="Arial"/>
                <a:cs typeface="Arial"/>
              </a:rPr>
              <a:t>Through</a:t>
            </a:r>
            <a:r>
              <a:rPr sz="850" spc="-5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55" dirty="0" smtClean="0">
                <a:solidFill>
                  <a:srgbClr val="545454"/>
                </a:solidFill>
                <a:latin typeface="Arial"/>
                <a:cs typeface="Arial"/>
              </a:rPr>
              <a:t>the</a:t>
            </a:r>
            <a:r>
              <a:rPr sz="850" spc="-4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545454"/>
                </a:solidFill>
                <a:latin typeface="Arial"/>
                <a:cs typeface="Arial"/>
              </a:rPr>
              <a:t>parent</a:t>
            </a:r>
            <a:r>
              <a:rPr sz="850" spc="-2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545454"/>
                </a:solidFill>
                <a:latin typeface="Arial"/>
                <a:cs typeface="Arial"/>
              </a:rPr>
              <a:t>council</a:t>
            </a:r>
            <a:endParaRPr sz="8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R="12700" algn="r">
              <a:lnSpc>
                <a:spcPct val="100000"/>
              </a:lnSpc>
            </a:pPr>
            <a:r>
              <a:rPr sz="1100" spc="270" dirty="0" smtClean="0">
                <a:solidFill>
                  <a:srgbClr val="B6C683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7278" y="1729183"/>
            <a:ext cx="2152015" cy="67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2870" indent="5080">
              <a:lnSpc>
                <a:spcPct val="106000"/>
              </a:lnSpc>
            </a:pPr>
            <a:r>
              <a:rPr sz="850" spc="50" dirty="0" smtClean="0">
                <a:solidFill>
                  <a:srgbClr val="856979"/>
                </a:solidFill>
                <a:latin typeface="Arial"/>
                <a:cs typeface="Arial"/>
              </a:rPr>
              <a:t>Parents</a:t>
            </a:r>
            <a:r>
              <a:rPr sz="850" spc="-15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40" dirty="0" smtClean="0">
                <a:solidFill>
                  <a:srgbClr val="856979"/>
                </a:solidFill>
                <a:latin typeface="Arial"/>
                <a:cs typeface="Arial"/>
              </a:rPr>
              <a:t>are</a:t>
            </a:r>
            <a:r>
              <a:rPr sz="850" spc="-10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70" dirty="0" smtClean="0">
                <a:solidFill>
                  <a:srgbClr val="856979"/>
                </a:solidFill>
                <a:latin typeface="Arial"/>
                <a:cs typeface="Arial"/>
              </a:rPr>
              <a:t>most</a:t>
            </a:r>
            <a:r>
              <a:rPr sz="850" spc="25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40" dirty="0" smtClean="0">
                <a:solidFill>
                  <a:srgbClr val="856979"/>
                </a:solidFill>
                <a:latin typeface="Arial"/>
                <a:cs typeface="Arial"/>
              </a:rPr>
              <a:t>likely</a:t>
            </a:r>
            <a:r>
              <a:rPr sz="850" spc="-35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95" dirty="0" smtClean="0">
                <a:solidFill>
                  <a:srgbClr val="856979"/>
                </a:solidFill>
                <a:latin typeface="Arial"/>
                <a:cs typeface="Arial"/>
              </a:rPr>
              <a:t>to</a:t>
            </a:r>
            <a:r>
              <a:rPr sz="850" spc="-40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40" dirty="0" smtClean="0">
                <a:solidFill>
                  <a:srgbClr val="856979"/>
                </a:solidFill>
                <a:latin typeface="Arial"/>
                <a:cs typeface="Arial"/>
              </a:rPr>
              <a:t>feedback</a:t>
            </a:r>
            <a:r>
              <a:rPr sz="850" spc="75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110" dirty="0" smtClean="0">
                <a:solidFill>
                  <a:srgbClr val="856979"/>
                </a:solidFill>
                <a:latin typeface="Arial"/>
                <a:cs typeface="Arial"/>
              </a:rPr>
              <a:t>to</a:t>
            </a:r>
            <a:r>
              <a:rPr sz="850" spc="75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65" dirty="0" smtClean="0">
                <a:solidFill>
                  <a:srgbClr val="856979"/>
                </a:solidFill>
                <a:latin typeface="Arial"/>
                <a:cs typeface="Arial"/>
              </a:rPr>
              <a:t>their</a:t>
            </a:r>
            <a:r>
              <a:rPr sz="850" spc="55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35" dirty="0" smtClean="0">
                <a:solidFill>
                  <a:srgbClr val="856979"/>
                </a:solidFill>
                <a:latin typeface="Arial"/>
                <a:cs typeface="Arial"/>
              </a:rPr>
              <a:t>child's</a:t>
            </a:r>
            <a:r>
              <a:rPr sz="850" spc="-20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856979"/>
                </a:solidFill>
                <a:latin typeface="Arial"/>
                <a:cs typeface="Arial"/>
              </a:rPr>
              <a:t>class</a:t>
            </a:r>
            <a:r>
              <a:rPr sz="850" spc="-35" dirty="0" smtClean="0">
                <a:solidFill>
                  <a:srgbClr val="856979"/>
                </a:solidFill>
                <a:latin typeface="Arial"/>
                <a:cs typeface="Arial"/>
              </a:rPr>
              <a:t> </a:t>
            </a:r>
            <a:r>
              <a:rPr sz="850" spc="40" dirty="0" smtClean="0">
                <a:solidFill>
                  <a:srgbClr val="856979"/>
                </a:solidFill>
                <a:latin typeface="Arial"/>
                <a:cs typeface="Arial"/>
              </a:rPr>
              <a:t>teacher.</a:t>
            </a:r>
            <a:endParaRPr sz="8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15240" marR="12700" indent="2540">
              <a:lnSpc>
                <a:spcPct val="104099"/>
              </a:lnSpc>
            </a:pPr>
            <a:r>
              <a:rPr sz="900" spc="5" dirty="0" smtClean="0">
                <a:solidFill>
                  <a:srgbClr val="696969"/>
                </a:solidFill>
                <a:latin typeface="Arial"/>
                <a:cs typeface="Arial"/>
              </a:rPr>
              <a:t>How</a:t>
            </a:r>
            <a:r>
              <a:rPr sz="900" spc="-1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00" spc="5" dirty="0" smtClean="0">
                <a:solidFill>
                  <a:srgbClr val="696969"/>
                </a:solidFill>
                <a:latin typeface="Arial"/>
                <a:cs typeface="Arial"/>
              </a:rPr>
              <a:t>would</a:t>
            </a:r>
            <a:r>
              <a:rPr sz="900" spc="1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9"/>
                </a:solidFill>
                <a:latin typeface="Arial"/>
                <a:cs typeface="Arial"/>
              </a:rPr>
              <a:t>you</a:t>
            </a:r>
            <a:r>
              <a:rPr sz="900" spc="2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00" spc="5" dirty="0" smtClean="0">
                <a:solidFill>
                  <a:srgbClr val="696969"/>
                </a:solidFill>
                <a:latin typeface="Arial"/>
                <a:cs typeface="Arial"/>
              </a:rPr>
              <a:t>normally </a:t>
            </a:r>
            <a:r>
              <a:rPr sz="900" spc="-5" dirty="0" smtClean="0">
                <a:solidFill>
                  <a:srgbClr val="696969"/>
                </a:solidFill>
                <a:latin typeface="Arial"/>
                <a:cs typeface="Arial"/>
              </a:rPr>
              <a:t>feed</a:t>
            </a:r>
            <a:r>
              <a:rPr sz="900" spc="5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00" spc="-15" dirty="0" smtClean="0">
                <a:solidFill>
                  <a:srgbClr val="696969"/>
                </a:solidFill>
                <a:latin typeface="Arial"/>
                <a:cs typeface="Arial"/>
              </a:rPr>
              <a:t>back </a:t>
            </a:r>
            <a:r>
              <a:rPr sz="900" spc="30" dirty="0" smtClean="0">
                <a:solidFill>
                  <a:srgbClr val="696969"/>
                </a:solidFill>
                <a:latin typeface="Arial"/>
                <a:cs typeface="Arial"/>
              </a:rPr>
              <a:t>to</a:t>
            </a:r>
            <a:r>
              <a:rPr sz="900" spc="1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696969"/>
                </a:solidFill>
                <a:latin typeface="Arial"/>
                <a:cs typeface="Arial"/>
              </a:rPr>
              <a:t>the</a:t>
            </a:r>
            <a:r>
              <a:rPr sz="900" spc="15" dirty="0" smtClean="0">
                <a:solidFill>
                  <a:srgbClr val="696969"/>
                </a:solidFill>
                <a:latin typeface="Arial"/>
                <a:cs typeface="Arial"/>
              </a:rPr>
              <a:t> school </a:t>
            </a:r>
            <a:r>
              <a:rPr sz="900" spc="10" dirty="0" smtClean="0">
                <a:solidFill>
                  <a:srgbClr val="696969"/>
                </a:solidFill>
                <a:latin typeface="Arial"/>
                <a:cs typeface="Arial"/>
              </a:rPr>
              <a:t>about</a:t>
            </a:r>
            <a:r>
              <a:rPr sz="900" spc="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96969"/>
                </a:solidFill>
                <a:latin typeface="Arial"/>
                <a:cs typeface="Arial"/>
              </a:rPr>
              <a:t>your</a:t>
            </a:r>
            <a:r>
              <a:rPr sz="900" spc="3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00" spc="-10" dirty="0" smtClean="0">
                <a:solidFill>
                  <a:srgbClr val="696969"/>
                </a:solidFill>
                <a:latin typeface="Arial"/>
                <a:cs typeface="Arial"/>
              </a:rPr>
              <a:t>child's</a:t>
            </a:r>
            <a:r>
              <a:rPr sz="900" spc="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900" spc="-5" dirty="0" smtClean="0">
                <a:solidFill>
                  <a:srgbClr val="696969"/>
                </a:solidFill>
                <a:latin typeface="Arial"/>
                <a:cs typeface="Arial"/>
              </a:rPr>
              <a:t>education?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1008" y="3515973"/>
            <a:ext cx="2393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 smtClean="0">
                <a:solidFill>
                  <a:srgbClr val="545454"/>
                </a:solidFill>
                <a:latin typeface="Arial"/>
                <a:cs typeface="Arial"/>
              </a:rPr>
              <a:t>Key: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7278" y="3521570"/>
            <a:ext cx="272415" cy="528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434" dirty="0" smtClean="0">
                <a:solidFill>
                  <a:srgbClr val="3D4667"/>
                </a:solidFill>
                <a:latin typeface="Times New Roman"/>
                <a:cs typeface="Times New Roman"/>
              </a:rPr>
              <a:t>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7278" y="3842782"/>
            <a:ext cx="272415" cy="528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400" spc="434" dirty="0" smtClean="0">
                <a:solidFill>
                  <a:srgbClr val="856979"/>
                </a:solidFill>
                <a:latin typeface="Times New Roman"/>
                <a:cs typeface="Times New Roman"/>
              </a:rPr>
              <a:t>e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36012" y="3749332"/>
            <a:ext cx="157162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dirty="0" smtClean="0">
                <a:solidFill>
                  <a:srgbClr val="545454"/>
                </a:solidFill>
                <a:latin typeface="Arial"/>
                <a:cs typeface="Arial"/>
              </a:rPr>
              <a:t>Speaking</a:t>
            </a:r>
            <a:r>
              <a:rPr sz="850" spc="-6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545454"/>
                </a:solidFill>
                <a:latin typeface="Arial"/>
                <a:cs typeface="Arial"/>
              </a:rPr>
              <a:t>with</a:t>
            </a:r>
            <a:r>
              <a:rPr sz="850" spc="-3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35" dirty="0" smtClean="0">
                <a:solidFill>
                  <a:srgbClr val="545454"/>
                </a:solidFill>
                <a:latin typeface="Arial"/>
                <a:cs typeface="Arial"/>
              </a:rPr>
              <a:t>the</a:t>
            </a: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-20" dirty="0" smtClean="0">
                <a:solidFill>
                  <a:srgbClr val="545454"/>
                </a:solidFill>
                <a:latin typeface="Arial"/>
                <a:cs typeface="Arial"/>
              </a:rPr>
              <a:t>class </a:t>
            </a: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teacher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6012" y="4045835"/>
            <a:ext cx="15659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dirty="0" smtClean="0">
                <a:solidFill>
                  <a:srgbClr val="545454"/>
                </a:solidFill>
                <a:latin typeface="Arial"/>
                <a:cs typeface="Arial"/>
              </a:rPr>
              <a:t>Speaking</a:t>
            </a:r>
            <a:r>
              <a:rPr sz="850" spc="-4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545454"/>
                </a:solidFill>
                <a:latin typeface="Arial"/>
                <a:cs typeface="Arial"/>
              </a:rPr>
              <a:t>with</a:t>
            </a:r>
            <a:r>
              <a:rPr sz="850" spc="-5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35" dirty="0" smtClean="0">
                <a:solidFill>
                  <a:srgbClr val="545454"/>
                </a:solidFill>
                <a:latin typeface="Arial"/>
                <a:cs typeface="Arial"/>
              </a:rPr>
              <a:t>the</a:t>
            </a: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545454"/>
                </a:solidFill>
                <a:latin typeface="Arial"/>
                <a:cs typeface="Arial"/>
              </a:rPr>
              <a:t>head</a:t>
            </a:r>
            <a:r>
              <a:rPr sz="850" spc="-7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teacher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8759" y="4781600"/>
            <a:ext cx="109664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0" dirty="0" smtClean="0">
                <a:solidFill>
                  <a:srgbClr val="545454"/>
                </a:solidFill>
                <a:latin typeface="Arial"/>
                <a:cs typeface="Arial"/>
              </a:rPr>
              <a:t>Emailing</a:t>
            </a:r>
            <a:r>
              <a:rPr sz="850" spc="-2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-5" dirty="0" smtClean="0">
                <a:solidFill>
                  <a:srgbClr val="545454"/>
                </a:solidFill>
                <a:latin typeface="Arial"/>
                <a:cs typeface="Arial"/>
              </a:rPr>
              <a:t>head</a:t>
            </a:r>
            <a:r>
              <a:rPr sz="850" spc="-10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545454"/>
                </a:solidFill>
                <a:latin typeface="Arial"/>
                <a:cs typeface="Arial"/>
              </a:rPr>
              <a:t>teacher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1535" y="1790357"/>
            <a:ext cx="944605" cy="140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4832" y="2042984"/>
            <a:ext cx="889686" cy="1153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0259" y="2032000"/>
            <a:ext cx="549189" cy="1164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1535" y="4382529"/>
            <a:ext cx="1186248" cy="13290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8605" y="4371545"/>
            <a:ext cx="944605" cy="1340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1913" y="1428978"/>
            <a:ext cx="6939005" cy="0"/>
          </a:xfrm>
          <a:custGeom>
            <a:avLst/>
            <a:gdLst/>
            <a:ahLst/>
            <a:cxnLst/>
            <a:rect l="l" t="t" r="r" b="b"/>
            <a:pathLst>
              <a:path w="6939005">
                <a:moveTo>
                  <a:pt x="0" y="0"/>
                </a:moveTo>
                <a:lnTo>
                  <a:pt x="6939005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553894"/>
            <a:ext cx="0" cy="4573830"/>
          </a:xfrm>
          <a:custGeom>
            <a:avLst/>
            <a:gdLst/>
            <a:ahLst/>
            <a:cxnLst/>
            <a:rect l="l" t="t" r="r" b="b"/>
            <a:pathLst>
              <a:path h="4573830">
                <a:moveTo>
                  <a:pt x="0" y="4573830"/>
                </a:moveTo>
                <a:lnTo>
                  <a:pt x="0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4475" y="2039829"/>
            <a:ext cx="0" cy="1037760"/>
          </a:xfrm>
          <a:custGeom>
            <a:avLst/>
            <a:gdLst/>
            <a:ahLst/>
            <a:cxnLst/>
            <a:rect l="l" t="t" r="r" b="b"/>
            <a:pathLst>
              <a:path h="1037760">
                <a:moveTo>
                  <a:pt x="0" y="1037760"/>
                </a:moveTo>
                <a:lnTo>
                  <a:pt x="0" y="0"/>
                </a:lnTo>
              </a:path>
            </a:pathLst>
          </a:custGeom>
          <a:ln w="13729">
            <a:solidFill>
              <a:srgbClr val="AC87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82681" y="1422115"/>
            <a:ext cx="0" cy="4705609"/>
          </a:xfrm>
          <a:custGeom>
            <a:avLst/>
            <a:gdLst/>
            <a:ahLst/>
            <a:cxnLst/>
            <a:rect l="l" t="t" r="r" b="b"/>
            <a:pathLst>
              <a:path h="4705609">
                <a:moveTo>
                  <a:pt x="0" y="4705609"/>
                </a:moveTo>
                <a:lnTo>
                  <a:pt x="0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6270" y="4370670"/>
            <a:ext cx="0" cy="1133848"/>
          </a:xfrm>
          <a:custGeom>
            <a:avLst/>
            <a:gdLst/>
            <a:ahLst/>
            <a:cxnLst/>
            <a:rect l="l" t="t" r="r" b="b"/>
            <a:pathLst>
              <a:path h="1133848">
                <a:moveTo>
                  <a:pt x="0" y="1133848"/>
                </a:moveTo>
                <a:lnTo>
                  <a:pt x="0" y="0"/>
                </a:lnTo>
              </a:path>
            </a:pathLst>
          </a:custGeom>
          <a:ln w="8237">
            <a:solidFill>
              <a:srgbClr val="5797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3869" y="2037083"/>
            <a:ext cx="0" cy="1078941"/>
          </a:xfrm>
          <a:custGeom>
            <a:avLst/>
            <a:gdLst/>
            <a:ahLst/>
            <a:cxnLst/>
            <a:rect l="l" t="t" r="r" b="b"/>
            <a:pathLst>
              <a:path h="1078941">
                <a:moveTo>
                  <a:pt x="0" y="1078941"/>
                </a:moveTo>
                <a:lnTo>
                  <a:pt x="0" y="0"/>
                </a:lnTo>
              </a:path>
            </a:pathLst>
          </a:custGeom>
          <a:ln w="13729">
            <a:solidFill>
              <a:srgbClr val="677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96669" y="4370670"/>
            <a:ext cx="0" cy="1216210"/>
          </a:xfrm>
          <a:custGeom>
            <a:avLst/>
            <a:gdLst/>
            <a:ahLst/>
            <a:cxnLst/>
            <a:rect l="l" t="t" r="r" b="b"/>
            <a:pathLst>
              <a:path h="1216210">
                <a:moveTo>
                  <a:pt x="0" y="1216210"/>
                </a:moveTo>
                <a:lnTo>
                  <a:pt x="0" y="0"/>
                </a:lnTo>
              </a:path>
            </a:pathLst>
          </a:custGeom>
          <a:ln w="10983">
            <a:solidFill>
              <a:srgbClr val="A080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74691" y="4373416"/>
            <a:ext cx="0" cy="1328771"/>
          </a:xfrm>
          <a:custGeom>
            <a:avLst/>
            <a:gdLst/>
            <a:ahLst/>
            <a:cxnLst/>
            <a:rect l="l" t="t" r="r" b="b"/>
            <a:pathLst>
              <a:path h="1328771">
                <a:moveTo>
                  <a:pt x="0" y="1328771"/>
                </a:moveTo>
                <a:lnTo>
                  <a:pt x="0" y="0"/>
                </a:lnTo>
              </a:path>
            </a:pathLst>
          </a:custGeom>
          <a:ln w="13729">
            <a:solidFill>
              <a:srgbClr val="7474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335" y="6119488"/>
            <a:ext cx="8240583" cy="0"/>
          </a:xfrm>
          <a:custGeom>
            <a:avLst/>
            <a:gdLst/>
            <a:ahLst/>
            <a:cxnLst/>
            <a:rect l="l" t="t" r="r" b="b"/>
            <a:pathLst>
              <a:path w="8240583">
                <a:moveTo>
                  <a:pt x="0" y="0"/>
                </a:moveTo>
                <a:lnTo>
                  <a:pt x="8240583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66002" y="1586986"/>
            <a:ext cx="239395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10" dirty="0" smtClean="0">
                <a:solidFill>
                  <a:srgbClr val="8A6277"/>
                </a:solidFill>
                <a:latin typeface="Arial"/>
                <a:cs typeface="Arial"/>
              </a:rPr>
              <a:t>How</a:t>
            </a:r>
            <a:r>
              <a:rPr sz="950" spc="-3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20" dirty="0" smtClean="0">
                <a:solidFill>
                  <a:srgbClr val="8A6277"/>
                </a:solidFill>
                <a:latin typeface="Arial"/>
                <a:cs typeface="Arial"/>
              </a:rPr>
              <a:t>comfortable</a:t>
            </a:r>
            <a:r>
              <a:rPr sz="950" spc="4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20" dirty="0" smtClean="0">
                <a:solidFill>
                  <a:srgbClr val="8A6277"/>
                </a:solidFill>
                <a:latin typeface="Arial"/>
                <a:cs typeface="Arial"/>
              </a:rPr>
              <a:t>or</a:t>
            </a:r>
            <a:r>
              <a:rPr sz="950" spc="15" dirty="0" smtClean="0">
                <a:solidFill>
                  <a:srgbClr val="8A6277"/>
                </a:solidFill>
                <a:latin typeface="Arial"/>
                <a:cs typeface="Arial"/>
              </a:rPr>
              <a:t> uncomfortable</a:t>
            </a:r>
            <a:r>
              <a:rPr sz="950" spc="3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15" dirty="0" smtClean="0">
                <a:solidFill>
                  <a:srgbClr val="8A6277"/>
                </a:solidFill>
                <a:latin typeface="Arial"/>
                <a:cs typeface="Arial"/>
              </a:rPr>
              <a:t>parents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56272" y="6336584"/>
            <a:ext cx="1157605" cy="291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76600"/>
              </a:lnSpc>
            </a:pPr>
            <a:r>
              <a:rPr sz="1200" spc="-60" dirty="0" smtClean="0">
                <a:solidFill>
                  <a:srgbClr val="6E7B8E"/>
                </a:solidFill>
                <a:latin typeface="Arial"/>
                <a:cs typeface="Arial"/>
              </a:rPr>
              <a:t>the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National</a:t>
            </a:r>
            <a:r>
              <a:rPr sz="1200" spc="-5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Parent</a:t>
            </a:r>
            <a:r>
              <a:rPr sz="1200" spc="-4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Forum</a:t>
            </a:r>
            <a:r>
              <a:rPr sz="1200" spc="-100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6E7B8E"/>
                </a:solidFill>
                <a:latin typeface="Arial"/>
                <a:cs typeface="Arial"/>
              </a:rPr>
              <a:t>of</a:t>
            </a:r>
            <a:r>
              <a:rPr sz="1200" spc="-75" dirty="0" smtClean="0">
                <a:solidFill>
                  <a:srgbClr val="6E7B8E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Scotland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256" y="1727001"/>
            <a:ext cx="198882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0" dirty="0" smtClean="0">
                <a:solidFill>
                  <a:srgbClr val="8A6277"/>
                </a:solidFill>
                <a:latin typeface="Arial"/>
                <a:cs typeface="Arial"/>
              </a:rPr>
              <a:t>are</a:t>
            </a:r>
            <a:r>
              <a:rPr sz="950" spc="-3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30" dirty="0" smtClean="0">
                <a:solidFill>
                  <a:srgbClr val="8A6277"/>
                </a:solidFill>
                <a:latin typeface="Arial"/>
                <a:cs typeface="Arial"/>
              </a:rPr>
              <a:t>at</a:t>
            </a:r>
            <a:r>
              <a:rPr sz="950" spc="-4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40" dirty="0" smtClean="0">
                <a:solidFill>
                  <a:srgbClr val="8A6277"/>
                </a:solidFill>
                <a:latin typeface="Arial"/>
                <a:cs typeface="Arial"/>
              </a:rPr>
              <a:t>getting</a:t>
            </a:r>
            <a:r>
              <a:rPr sz="950" spc="-5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5" dirty="0" smtClean="0">
                <a:solidFill>
                  <a:srgbClr val="8A6277"/>
                </a:solidFill>
                <a:latin typeface="Arial"/>
                <a:cs typeface="Arial"/>
              </a:rPr>
              <a:t>involved</a:t>
            </a:r>
            <a:r>
              <a:rPr sz="950" spc="-6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45" dirty="0" smtClean="0">
                <a:solidFill>
                  <a:srgbClr val="8A6277"/>
                </a:solidFill>
                <a:latin typeface="Arial"/>
                <a:cs typeface="Arial"/>
              </a:rPr>
              <a:t>with</a:t>
            </a:r>
            <a:r>
              <a:rPr sz="950" spc="25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10" dirty="0" smtClean="0">
                <a:solidFill>
                  <a:srgbClr val="8A6277"/>
                </a:solidFill>
                <a:latin typeface="Arial"/>
                <a:cs typeface="Arial"/>
              </a:rPr>
              <a:t>learning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3256" y="1869762"/>
            <a:ext cx="206692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25" dirty="0" smtClean="0">
                <a:solidFill>
                  <a:srgbClr val="8A6277"/>
                </a:solidFill>
                <a:latin typeface="Arial"/>
                <a:cs typeface="Arial"/>
              </a:rPr>
              <a:t>activities</a:t>
            </a:r>
            <a:r>
              <a:rPr sz="950" spc="1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-10" dirty="0" smtClean="0">
                <a:solidFill>
                  <a:srgbClr val="8A6277"/>
                </a:solidFill>
                <a:latin typeface="Arial"/>
                <a:cs typeface="Arial"/>
              </a:rPr>
              <a:t>and</a:t>
            </a:r>
            <a:r>
              <a:rPr sz="950" spc="-6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10" dirty="0" smtClean="0">
                <a:solidFill>
                  <a:srgbClr val="8A6277"/>
                </a:solidFill>
                <a:latin typeface="Arial"/>
                <a:cs typeface="Arial"/>
              </a:rPr>
              <a:t>wider</a:t>
            </a:r>
            <a:r>
              <a:rPr sz="950" spc="8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20" dirty="0" smtClean="0">
                <a:solidFill>
                  <a:srgbClr val="8A6277"/>
                </a:solidFill>
                <a:latin typeface="Arial"/>
                <a:cs typeface="Arial"/>
              </a:rPr>
              <a:t>activities,</a:t>
            </a:r>
            <a:r>
              <a:rPr sz="950" spc="-35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30" dirty="0" smtClean="0">
                <a:solidFill>
                  <a:srgbClr val="8A6277"/>
                </a:solidFill>
                <a:latin typeface="Arial"/>
                <a:cs typeface="Arial"/>
              </a:rPr>
              <a:t>at</a:t>
            </a:r>
            <a:r>
              <a:rPr sz="950" spc="-4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950" spc="25" dirty="0" smtClean="0">
                <a:solidFill>
                  <a:srgbClr val="8A6277"/>
                </a:solidFill>
                <a:latin typeface="Arial"/>
                <a:cs typeface="Arial"/>
              </a:rPr>
              <a:t>their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3256" y="2012523"/>
            <a:ext cx="4905375" cy="156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 smtClean="0">
                <a:solidFill>
                  <a:srgbClr val="8A6277"/>
                </a:solidFill>
                <a:latin typeface="Arial"/>
                <a:cs typeface="Arial"/>
              </a:rPr>
              <a:t>child's </a:t>
            </a:r>
            <a:r>
              <a:rPr sz="950" spc="0" dirty="0" smtClean="0">
                <a:solidFill>
                  <a:srgbClr val="8A6277"/>
                </a:solidFill>
                <a:latin typeface="Arial"/>
                <a:cs typeface="Arial"/>
              </a:rPr>
              <a:t>school</a:t>
            </a:r>
            <a:endParaRPr sz="9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0"/>
              </a:spcBef>
            </a:pPr>
            <a:endParaRPr sz="800"/>
          </a:p>
          <a:p>
            <a:pPr marL="12700" marR="2522220">
              <a:lnSpc>
                <a:spcPct val="103200"/>
              </a:lnSpc>
            </a:pPr>
            <a:r>
              <a:rPr sz="750" spc="90" dirty="0" smtClean="0">
                <a:solidFill>
                  <a:srgbClr val="626262"/>
                </a:solidFill>
                <a:latin typeface="Times New Roman"/>
                <a:cs typeface="Times New Roman"/>
              </a:rPr>
              <a:t>Q.</a:t>
            </a:r>
            <a:r>
              <a:rPr sz="750" spc="45" dirty="0" smtClean="0">
                <a:solidFill>
                  <a:srgbClr val="626262"/>
                </a:solidFill>
                <a:latin typeface="Times New Roman"/>
                <a:cs typeface="Times New Roman"/>
              </a:rPr>
              <a:t> 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How</a:t>
            </a:r>
            <a:r>
              <a:rPr sz="900" spc="-1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626262"/>
                </a:solidFill>
                <a:latin typeface="Arial"/>
                <a:cs typeface="Arial"/>
              </a:rPr>
              <a:t>comfortable</a:t>
            </a:r>
            <a:r>
              <a:rPr sz="900" spc="4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20" dirty="0" smtClean="0">
                <a:solidFill>
                  <a:srgbClr val="626262"/>
                </a:solidFill>
                <a:latin typeface="Arial"/>
                <a:cs typeface="Arial"/>
              </a:rPr>
              <a:t>or</a:t>
            </a:r>
            <a:r>
              <a:rPr sz="900" spc="25" dirty="0" smtClean="0">
                <a:solidFill>
                  <a:srgbClr val="626262"/>
                </a:solidFill>
                <a:latin typeface="Arial"/>
                <a:cs typeface="Arial"/>
              </a:rPr>
              <a:t> uncomfortab</a:t>
            </a:r>
            <a:r>
              <a:rPr sz="900" spc="-14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-10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-30" dirty="0" smtClean="0">
                <a:solidFill>
                  <a:srgbClr val="626262"/>
                </a:solidFill>
                <a:latin typeface="Arial"/>
                <a:cs typeface="Arial"/>
              </a:rPr>
              <a:t>e</a:t>
            </a:r>
            <a:r>
              <a:rPr sz="900" spc="-1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do</a:t>
            </a:r>
            <a:r>
              <a:rPr sz="900" spc="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you 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feel</a:t>
            </a:r>
            <a:r>
              <a:rPr sz="900" spc="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15" dirty="0" smtClean="0">
                <a:solidFill>
                  <a:srgbClr val="626262"/>
                </a:solidFill>
                <a:latin typeface="Arial"/>
                <a:cs typeface="Arial"/>
              </a:rPr>
              <a:t>about</a:t>
            </a:r>
            <a:r>
              <a:rPr sz="900" spc="2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35" dirty="0" smtClean="0">
                <a:solidFill>
                  <a:srgbClr val="626262"/>
                </a:solidFill>
                <a:latin typeface="Arial"/>
                <a:cs typeface="Arial"/>
              </a:rPr>
              <a:t>getting</a:t>
            </a:r>
            <a:r>
              <a:rPr sz="900" spc="-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35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r>
              <a:rPr sz="900" spc="-70" dirty="0" smtClean="0">
                <a:solidFill>
                  <a:srgbClr val="494949"/>
                </a:solidFill>
                <a:latin typeface="Arial"/>
                <a:cs typeface="Arial"/>
              </a:rPr>
              <a:t>n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v</a:t>
            </a:r>
            <a:r>
              <a:rPr sz="900" spc="80" dirty="0" smtClean="0">
                <a:solidFill>
                  <a:srgbClr val="626262"/>
                </a:solidFill>
                <a:latin typeface="Arial"/>
                <a:cs typeface="Arial"/>
              </a:rPr>
              <a:t>o</a:t>
            </a:r>
            <a:r>
              <a:rPr sz="900" spc="-55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ve</a:t>
            </a:r>
            <a:r>
              <a:rPr sz="900" spc="60" dirty="0" smtClean="0">
                <a:solidFill>
                  <a:srgbClr val="626262"/>
                </a:solidFill>
                <a:latin typeface="Arial"/>
                <a:cs typeface="Arial"/>
              </a:rPr>
              <a:t>d</a:t>
            </a:r>
            <a:r>
              <a:rPr sz="900" spc="-35" dirty="0" smtClean="0">
                <a:solidFill>
                  <a:srgbClr val="494949"/>
                </a:solidFill>
                <a:latin typeface="Arial"/>
                <a:cs typeface="Arial"/>
              </a:rPr>
              <a:t>.</a:t>
            </a:r>
            <a:r>
              <a:rPr sz="900" spc="-35" dirty="0" smtClean="0">
                <a:solidFill>
                  <a:srgbClr val="828282"/>
                </a:solidFill>
                <a:latin typeface="Arial"/>
                <a:cs typeface="Arial"/>
              </a:rPr>
              <a:t>..</a:t>
            </a:r>
            <a:r>
              <a:rPr sz="900" spc="-60" dirty="0" smtClean="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626262"/>
                </a:solidFill>
                <a:latin typeface="Arial"/>
                <a:cs typeface="Arial"/>
              </a:rPr>
              <a:t>with</a:t>
            </a:r>
            <a:r>
              <a:rPr sz="900" spc="7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5" dirty="0" smtClean="0">
                <a:solidFill>
                  <a:srgbClr val="626262"/>
                </a:solidFill>
                <a:latin typeface="Arial"/>
                <a:cs typeface="Arial"/>
              </a:rPr>
              <a:t>learning 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activities</a:t>
            </a:r>
            <a:r>
              <a:rPr sz="900" spc="30" dirty="0" smtClean="0">
                <a:solidFill>
                  <a:srgbClr val="626262"/>
                </a:solidFill>
                <a:latin typeface="Arial"/>
                <a:cs typeface="Arial"/>
              </a:rPr>
              <a:t> at</a:t>
            </a:r>
            <a:r>
              <a:rPr sz="900" spc="-2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5" dirty="0" smtClean="0">
                <a:solidFill>
                  <a:srgbClr val="626262"/>
                </a:solidFill>
                <a:latin typeface="Arial"/>
                <a:cs typeface="Arial"/>
              </a:rPr>
              <a:t>yo</a:t>
            </a:r>
            <a:r>
              <a:rPr sz="900" spc="85" dirty="0" smtClean="0">
                <a:solidFill>
                  <a:srgbClr val="626262"/>
                </a:solidFill>
                <a:latin typeface="Arial"/>
                <a:cs typeface="Arial"/>
              </a:rPr>
              <a:t>u</a:t>
            </a:r>
            <a:r>
              <a:rPr sz="900" spc="0" dirty="0" smtClean="0">
                <a:solidFill>
                  <a:srgbClr val="494949"/>
                </a:solidFill>
                <a:latin typeface="Arial"/>
                <a:cs typeface="Arial"/>
              </a:rPr>
              <a:t>r</a:t>
            </a:r>
            <a:r>
              <a:rPr sz="900" spc="-1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ch</a:t>
            </a:r>
            <a:r>
              <a:rPr sz="900" spc="30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r>
              <a:rPr sz="900" spc="10" dirty="0" smtClean="0">
                <a:solidFill>
                  <a:srgbClr val="363636"/>
                </a:solidFill>
                <a:latin typeface="Arial"/>
                <a:cs typeface="Arial"/>
              </a:rPr>
              <a:t>l</a:t>
            </a:r>
            <a:r>
              <a:rPr sz="900" spc="15" dirty="0" smtClean="0">
                <a:solidFill>
                  <a:srgbClr val="626262"/>
                </a:solidFill>
                <a:latin typeface="Arial"/>
                <a:cs typeface="Arial"/>
              </a:rPr>
              <a:t>d</a:t>
            </a:r>
            <a:r>
              <a:rPr sz="900" spc="-45" dirty="0" smtClean="0">
                <a:solidFill>
                  <a:srgbClr val="828282"/>
                </a:solidFill>
                <a:latin typeface="Arial"/>
                <a:cs typeface="Arial"/>
              </a:rPr>
              <a:t>'</a:t>
            </a:r>
            <a:r>
              <a:rPr sz="900" spc="-35" dirty="0" smtClean="0">
                <a:solidFill>
                  <a:srgbClr val="626262"/>
                </a:solidFill>
                <a:latin typeface="Arial"/>
                <a:cs typeface="Arial"/>
              </a:rPr>
              <a:t>s</a:t>
            </a:r>
            <a:r>
              <a:rPr sz="900" spc="-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schoo</a:t>
            </a:r>
            <a:r>
              <a:rPr sz="900" spc="-1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-35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25" dirty="0" smtClean="0">
                <a:solidFill>
                  <a:srgbClr val="828282"/>
                </a:solidFill>
                <a:latin typeface="Arial"/>
                <a:cs typeface="Arial"/>
              </a:rPr>
              <a:t>,</a:t>
            </a:r>
            <a:r>
              <a:rPr sz="900" spc="-95" dirty="0" smtClean="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sz="900" spc="20" dirty="0" smtClean="0">
                <a:solidFill>
                  <a:srgbClr val="626262"/>
                </a:solidFill>
                <a:latin typeface="Arial"/>
                <a:cs typeface="Arial"/>
              </a:rPr>
              <a:t>for</a:t>
            </a:r>
            <a:r>
              <a:rPr sz="900" spc="7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-10" dirty="0" smtClean="0">
                <a:solidFill>
                  <a:srgbClr val="626262"/>
                </a:solidFill>
                <a:latin typeface="Arial"/>
                <a:cs typeface="Arial"/>
              </a:rPr>
              <a:t>example:</a:t>
            </a:r>
            <a:r>
              <a:rPr sz="900" spc="-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paired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-5" dirty="0" smtClean="0">
                <a:solidFill>
                  <a:srgbClr val="626262"/>
                </a:solidFill>
                <a:latin typeface="Arial"/>
                <a:cs typeface="Arial"/>
              </a:rPr>
              <a:t>rea</a:t>
            </a:r>
            <a:r>
              <a:rPr sz="900" spc="50" dirty="0" smtClean="0">
                <a:solidFill>
                  <a:srgbClr val="626262"/>
                </a:solidFill>
                <a:latin typeface="Arial"/>
                <a:cs typeface="Arial"/>
              </a:rPr>
              <a:t>d</a:t>
            </a:r>
            <a:r>
              <a:rPr sz="900" spc="10" dirty="0" smtClean="0">
                <a:solidFill>
                  <a:srgbClr val="494949"/>
                </a:solidFill>
                <a:latin typeface="Arial"/>
                <a:cs typeface="Arial"/>
              </a:rPr>
              <a:t>i</a:t>
            </a:r>
            <a:r>
              <a:rPr sz="900" spc="-15" dirty="0" smtClean="0">
                <a:solidFill>
                  <a:srgbClr val="626262"/>
                </a:solidFill>
                <a:latin typeface="Arial"/>
                <a:cs typeface="Arial"/>
              </a:rPr>
              <a:t>ng, 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helping</a:t>
            </a:r>
            <a:r>
              <a:rPr sz="900" spc="-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494949"/>
                </a:solidFill>
                <a:latin typeface="Arial"/>
                <a:cs typeface="Arial"/>
              </a:rPr>
              <a:t>i</a:t>
            </a:r>
            <a:r>
              <a:rPr sz="900" spc="5" dirty="0" smtClean="0">
                <a:solidFill>
                  <a:srgbClr val="626262"/>
                </a:solidFill>
                <a:latin typeface="Arial"/>
                <a:cs typeface="Arial"/>
              </a:rPr>
              <a:t>n</a:t>
            </a:r>
            <a:r>
              <a:rPr sz="900" spc="-6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626262"/>
                </a:solidFill>
                <a:latin typeface="Arial"/>
                <a:cs typeface="Arial"/>
              </a:rPr>
              <a:t>the</a:t>
            </a:r>
            <a:r>
              <a:rPr sz="900" spc="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classroom</a:t>
            </a:r>
            <a:r>
              <a:rPr sz="900" spc="8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20" dirty="0" smtClean="0">
                <a:solidFill>
                  <a:srgbClr val="626262"/>
                </a:solidFill>
                <a:latin typeface="Arial"/>
                <a:cs typeface="Arial"/>
              </a:rPr>
              <a:t>or</a:t>
            </a:r>
            <a:r>
              <a:rPr sz="900" spc="1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35" dirty="0" smtClean="0">
                <a:solidFill>
                  <a:srgbClr val="626262"/>
                </a:solidFill>
                <a:latin typeface="Arial"/>
                <a:cs typeface="Arial"/>
              </a:rPr>
              <a:t>with </a:t>
            </a:r>
            <a:r>
              <a:rPr sz="900" spc="25" dirty="0" smtClean="0">
                <a:solidFill>
                  <a:srgbClr val="626262"/>
                </a:solidFill>
                <a:latin typeface="Arial"/>
                <a:cs typeface="Arial"/>
              </a:rPr>
              <a:t>after</a:t>
            </a:r>
            <a:r>
              <a:rPr sz="900" spc="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schoo</a:t>
            </a:r>
            <a:r>
              <a:rPr sz="900" spc="-1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-3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900" spc="35" dirty="0" smtClean="0">
                <a:solidFill>
                  <a:srgbClr val="626262"/>
                </a:solidFill>
                <a:latin typeface="Arial"/>
                <a:cs typeface="Arial"/>
              </a:rPr>
              <a:t>clubs/wit</a:t>
            </a:r>
            <a:r>
              <a:rPr sz="900" spc="-1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494949"/>
                </a:solidFill>
                <a:latin typeface="Arial"/>
                <a:cs typeface="Arial"/>
              </a:rPr>
              <a:t>h</a:t>
            </a:r>
            <a:r>
              <a:rPr sz="900" spc="-4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wider</a:t>
            </a:r>
            <a:r>
              <a:rPr sz="900" spc="6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5" dirty="0" smtClean="0">
                <a:solidFill>
                  <a:srgbClr val="626262"/>
                </a:solidFill>
                <a:latin typeface="Arial"/>
                <a:cs typeface="Arial"/>
              </a:rPr>
              <a:t>school 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activities</a:t>
            </a:r>
            <a:r>
              <a:rPr sz="900" spc="-16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828282"/>
                </a:solidFill>
                <a:latin typeface="Arial"/>
                <a:cs typeface="Arial"/>
              </a:rPr>
              <a:t>,</a:t>
            </a:r>
            <a:r>
              <a:rPr sz="900" spc="-120" dirty="0" smtClean="0">
                <a:solidFill>
                  <a:srgbClr val="828282"/>
                </a:solidFill>
                <a:latin typeface="Arial"/>
                <a:cs typeface="Arial"/>
              </a:rPr>
              <a:t> </a:t>
            </a:r>
            <a:r>
              <a:rPr sz="900" spc="20" dirty="0" smtClean="0">
                <a:solidFill>
                  <a:srgbClr val="626262"/>
                </a:solidFill>
                <a:latin typeface="Arial"/>
                <a:cs typeface="Arial"/>
              </a:rPr>
              <a:t>for</a:t>
            </a:r>
            <a:r>
              <a:rPr sz="900" spc="5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-15" dirty="0" smtClean="0">
                <a:solidFill>
                  <a:srgbClr val="626262"/>
                </a:solidFill>
                <a:latin typeface="Arial"/>
                <a:cs typeface="Arial"/>
              </a:rPr>
              <a:t>examp</a:t>
            </a:r>
            <a:r>
              <a:rPr sz="900" spc="-1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-45" dirty="0" smtClean="0">
                <a:solidFill>
                  <a:srgbClr val="626262"/>
                </a:solidFill>
                <a:latin typeface="Arial"/>
                <a:cs typeface="Arial"/>
              </a:rPr>
              <a:t>e:</a:t>
            </a:r>
            <a:r>
              <a:rPr sz="900" spc="-1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5" dirty="0" smtClean="0">
                <a:solidFill>
                  <a:srgbClr val="626262"/>
                </a:solidFill>
                <a:latin typeface="Arial"/>
                <a:cs typeface="Arial"/>
              </a:rPr>
              <a:t>h</a:t>
            </a:r>
            <a:r>
              <a:rPr sz="900" spc="30" dirty="0" smtClean="0">
                <a:solidFill>
                  <a:srgbClr val="626262"/>
                </a:solidFill>
                <a:latin typeface="Arial"/>
                <a:cs typeface="Arial"/>
              </a:rPr>
              <a:t>e</a:t>
            </a:r>
            <a:r>
              <a:rPr sz="900" spc="15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20" dirty="0" smtClean="0">
                <a:solidFill>
                  <a:srgbClr val="626262"/>
                </a:solidFill>
                <a:latin typeface="Arial"/>
                <a:cs typeface="Arial"/>
              </a:rPr>
              <a:t>ping</a:t>
            </a:r>
            <a:r>
              <a:rPr sz="900" spc="-9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45" dirty="0" smtClean="0">
                <a:solidFill>
                  <a:srgbClr val="626262"/>
                </a:solidFill>
                <a:latin typeface="Arial"/>
                <a:cs typeface="Arial"/>
              </a:rPr>
              <a:t>with</a:t>
            </a:r>
            <a:r>
              <a:rPr sz="900" spc="-1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-20" dirty="0" smtClean="0">
                <a:solidFill>
                  <a:srgbClr val="626262"/>
                </a:solidFill>
                <a:latin typeface="Arial"/>
                <a:cs typeface="Arial"/>
              </a:rPr>
              <a:t>sc</a:t>
            </a:r>
            <a:r>
              <a:rPr sz="900" spc="-16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-25" dirty="0" smtClean="0">
                <a:solidFill>
                  <a:srgbClr val="494949"/>
                </a:solidFill>
                <a:latin typeface="Arial"/>
                <a:cs typeface="Arial"/>
              </a:rPr>
              <a:t>h</a:t>
            </a:r>
            <a:r>
              <a:rPr sz="900" spc="20" dirty="0" smtClean="0">
                <a:solidFill>
                  <a:srgbClr val="626262"/>
                </a:solidFill>
                <a:latin typeface="Arial"/>
                <a:cs typeface="Arial"/>
              </a:rPr>
              <a:t>o</a:t>
            </a:r>
            <a:r>
              <a:rPr sz="900" spc="75" dirty="0" smtClean="0">
                <a:solidFill>
                  <a:srgbClr val="626262"/>
                </a:solidFill>
                <a:latin typeface="Arial"/>
                <a:cs typeface="Arial"/>
              </a:rPr>
              <a:t>o</a:t>
            </a:r>
            <a:r>
              <a:rPr sz="900" spc="10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1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626262"/>
                </a:solidFill>
                <a:latin typeface="Arial"/>
                <a:cs typeface="Arial"/>
              </a:rPr>
              <a:t>trips</a:t>
            </a:r>
            <a:r>
              <a:rPr sz="900" spc="3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60" dirty="0" smtClean="0">
                <a:solidFill>
                  <a:srgbClr val="626262"/>
                </a:solidFill>
                <a:latin typeface="Arial"/>
                <a:cs typeface="Arial"/>
              </a:rPr>
              <a:t>o</a:t>
            </a:r>
            <a:r>
              <a:rPr sz="900" spc="0" dirty="0" smtClean="0">
                <a:solidFill>
                  <a:srgbClr val="494949"/>
                </a:solidFill>
                <a:latin typeface="Arial"/>
                <a:cs typeface="Arial"/>
              </a:rPr>
              <a:t>r</a:t>
            </a:r>
            <a:r>
              <a:rPr sz="900" spc="-3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soci</a:t>
            </a:r>
            <a:r>
              <a:rPr sz="900" spc="40" dirty="0" smtClean="0">
                <a:solidFill>
                  <a:srgbClr val="626262"/>
                </a:solidFill>
                <a:latin typeface="Arial"/>
                <a:cs typeface="Arial"/>
              </a:rPr>
              <a:t>a</a:t>
            </a:r>
            <a:r>
              <a:rPr sz="900" spc="10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-3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events,</a:t>
            </a:r>
            <a:r>
              <a:rPr sz="900" spc="-1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626262"/>
                </a:solidFill>
                <a:latin typeface="Arial"/>
                <a:cs typeface="Arial"/>
              </a:rPr>
              <a:t>attend</a:t>
            </a:r>
            <a:r>
              <a:rPr sz="900" spc="60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r>
              <a:rPr sz="900" spc="-5" dirty="0" smtClean="0">
                <a:solidFill>
                  <a:srgbClr val="494949"/>
                </a:solidFill>
                <a:latin typeface="Arial"/>
                <a:cs typeface="Arial"/>
              </a:rPr>
              <a:t>n</a:t>
            </a:r>
            <a:r>
              <a:rPr sz="900" spc="40" dirty="0" smtClean="0">
                <a:solidFill>
                  <a:srgbClr val="626262"/>
                </a:solidFill>
                <a:latin typeface="Arial"/>
                <a:cs typeface="Arial"/>
              </a:rPr>
              <a:t>g</a:t>
            </a:r>
            <a:r>
              <a:rPr sz="900" spc="-5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schoo</a:t>
            </a:r>
            <a:r>
              <a:rPr sz="900" spc="-14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-40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2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900" spc="15" dirty="0" smtClean="0">
                <a:solidFill>
                  <a:srgbClr val="494949"/>
                </a:solidFill>
                <a:latin typeface="Arial"/>
                <a:cs typeface="Arial"/>
              </a:rPr>
              <a:t>p</a:t>
            </a:r>
            <a:r>
              <a:rPr sz="900" spc="-25" dirty="0" smtClean="0">
                <a:solidFill>
                  <a:srgbClr val="494949"/>
                </a:solidFill>
                <a:latin typeface="Arial"/>
                <a:cs typeface="Arial"/>
              </a:rPr>
              <a:t>l</a:t>
            </a:r>
            <a:r>
              <a:rPr sz="900" spc="-30" dirty="0" smtClean="0">
                <a:solidFill>
                  <a:srgbClr val="626262"/>
                </a:solidFill>
                <a:latin typeface="Arial"/>
                <a:cs typeface="Arial"/>
              </a:rPr>
              <a:t>ays</a:t>
            </a:r>
            <a:r>
              <a:rPr sz="900" spc="-15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26262"/>
                </a:solidFill>
                <a:latin typeface="Arial"/>
                <a:cs typeface="Arial"/>
              </a:rPr>
              <a:t>or</a:t>
            </a:r>
            <a:r>
              <a:rPr sz="900" spc="7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26262"/>
                </a:solidFill>
                <a:latin typeface="Arial"/>
                <a:cs typeface="Arial"/>
              </a:rPr>
              <a:t>performances?</a:t>
            </a:r>
            <a:endParaRPr sz="900">
              <a:latin typeface="Arial"/>
              <a:cs typeface="Arial"/>
            </a:endParaRPr>
          </a:p>
          <a:p>
            <a:pPr marL="2860040">
              <a:lnSpc>
                <a:spcPct val="100000"/>
              </a:lnSpc>
              <a:spcBef>
                <a:spcPts val="350"/>
              </a:spcBef>
            </a:pPr>
            <a:r>
              <a:rPr sz="850" spc="-45" dirty="0" smtClean="0">
                <a:solidFill>
                  <a:srgbClr val="626262"/>
                </a:solidFill>
                <a:latin typeface="Arial"/>
                <a:cs typeface="Arial"/>
              </a:rPr>
              <a:t>.</a:t>
            </a:r>
            <a:r>
              <a:rPr sz="850" spc="-45" dirty="0" smtClean="0">
                <a:solidFill>
                  <a:srgbClr val="494949"/>
                </a:solidFill>
                <a:latin typeface="Arial"/>
                <a:cs typeface="Arial"/>
              </a:rPr>
              <a:t>.</a:t>
            </a:r>
            <a:r>
              <a:rPr sz="850" spc="0" dirty="0" smtClean="0">
                <a:solidFill>
                  <a:srgbClr val="626262"/>
                </a:solidFill>
                <a:latin typeface="Arial"/>
                <a:cs typeface="Arial"/>
              </a:rPr>
              <a:t>.</a:t>
            </a:r>
            <a:r>
              <a:rPr sz="850" spc="20" dirty="0" smtClean="0">
                <a:solidFill>
                  <a:srgbClr val="494949"/>
                </a:solidFill>
                <a:latin typeface="Arial"/>
                <a:cs typeface="Arial"/>
              </a:rPr>
              <a:t>learning</a:t>
            </a:r>
            <a:r>
              <a:rPr sz="850" spc="-5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494949"/>
                </a:solidFill>
                <a:latin typeface="Arial"/>
                <a:cs typeface="Arial"/>
              </a:rPr>
              <a:t>ac</a:t>
            </a:r>
            <a:r>
              <a:rPr sz="850" spc="70" dirty="0" smtClean="0">
                <a:solidFill>
                  <a:srgbClr val="494949"/>
                </a:solidFill>
                <a:latin typeface="Arial"/>
                <a:cs typeface="Arial"/>
              </a:rPr>
              <a:t>t</a:t>
            </a:r>
            <a:r>
              <a:rPr sz="850" spc="0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r>
              <a:rPr sz="850" spc="25" dirty="0" smtClean="0">
                <a:solidFill>
                  <a:srgbClr val="494949"/>
                </a:solidFill>
                <a:latin typeface="Arial"/>
                <a:cs typeface="Arial"/>
              </a:rPr>
              <a:t>vities</a:t>
            </a:r>
            <a:r>
              <a:rPr sz="850" spc="-1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50" spc="35" dirty="0" smtClean="0">
                <a:solidFill>
                  <a:srgbClr val="494949"/>
                </a:solidFill>
                <a:latin typeface="Arial"/>
                <a:cs typeface="Arial"/>
              </a:rPr>
              <a:t>at</a:t>
            </a:r>
            <a:r>
              <a:rPr sz="850" spc="-1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494949"/>
                </a:solidFill>
                <a:latin typeface="Arial"/>
                <a:cs typeface="Arial"/>
              </a:rPr>
              <a:t>your</a:t>
            </a:r>
            <a:r>
              <a:rPr sz="850" spc="3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94949"/>
                </a:solidFill>
                <a:latin typeface="Arial"/>
                <a:cs typeface="Arial"/>
              </a:rPr>
              <a:t>c</a:t>
            </a:r>
            <a:r>
              <a:rPr sz="850" spc="15" dirty="0" smtClean="0">
                <a:solidFill>
                  <a:srgbClr val="494949"/>
                </a:solidFill>
                <a:latin typeface="Arial"/>
                <a:cs typeface="Arial"/>
              </a:rPr>
              <a:t>h</a:t>
            </a:r>
            <a:r>
              <a:rPr sz="850" spc="45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r>
              <a:rPr sz="850" spc="5" dirty="0" smtClean="0">
                <a:solidFill>
                  <a:srgbClr val="494949"/>
                </a:solidFill>
                <a:latin typeface="Arial"/>
                <a:cs typeface="Arial"/>
              </a:rPr>
              <a:t>ld's</a:t>
            </a:r>
            <a:r>
              <a:rPr sz="850" spc="-2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494949"/>
                </a:solidFill>
                <a:latin typeface="Arial"/>
                <a:cs typeface="Arial"/>
              </a:rPr>
              <a:t>school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8748" y="3957981"/>
            <a:ext cx="23749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" dirty="0" smtClean="0">
                <a:solidFill>
                  <a:srgbClr val="494949"/>
                </a:solidFill>
                <a:latin typeface="Arial"/>
                <a:cs typeface="Arial"/>
              </a:rPr>
              <a:t>Key: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7764" y="4317629"/>
            <a:ext cx="1548130" cy="1386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8475">
              <a:lnSpc>
                <a:spcPct val="100000"/>
              </a:lnSpc>
            </a:pPr>
            <a:r>
              <a:rPr sz="850" spc="-30" dirty="0" smtClean="0">
                <a:solidFill>
                  <a:srgbClr val="E4B549"/>
                </a:solidFill>
                <a:latin typeface="Arial"/>
                <a:cs typeface="Arial"/>
              </a:rPr>
              <a:t>V </a:t>
            </a:r>
            <a:r>
              <a:rPr sz="850" spc="25" dirty="0" smtClean="0">
                <a:solidFill>
                  <a:srgbClr val="E4B549"/>
                </a:solidFill>
                <a:latin typeface="Arial"/>
                <a:cs typeface="Arial"/>
              </a:rPr>
              <a:t> </a:t>
            </a:r>
            <a:r>
              <a:rPr sz="850" spc="50" dirty="0" smtClean="0">
                <a:solidFill>
                  <a:srgbClr val="E4B549"/>
                </a:solidFill>
                <a:latin typeface="Arial"/>
                <a:cs typeface="Arial"/>
              </a:rPr>
              <a:t>ry</a:t>
            </a:r>
            <a:r>
              <a:rPr sz="850" spc="-35" dirty="0" smtClean="0">
                <a:solidFill>
                  <a:srgbClr val="E4B549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E4B549"/>
                </a:solidFill>
                <a:latin typeface="Arial"/>
                <a:cs typeface="Arial"/>
              </a:rPr>
              <a:t>Comfortable</a:t>
            </a:r>
            <a:endParaRPr sz="8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4"/>
              </a:spcBef>
            </a:pPr>
            <a:endParaRPr sz="1000"/>
          </a:p>
          <a:p>
            <a:pPr marL="498475">
              <a:lnSpc>
                <a:spcPct val="100000"/>
              </a:lnSpc>
            </a:pPr>
            <a:r>
              <a:rPr sz="900" spc="-40" dirty="0" smtClean="0">
                <a:solidFill>
                  <a:srgbClr val="B3C477"/>
                </a:solidFill>
                <a:latin typeface="Times New Roman"/>
                <a:cs typeface="Times New Roman"/>
              </a:rPr>
              <a:t>Fa·r1y</a:t>
            </a:r>
            <a:r>
              <a:rPr sz="900" spc="40" dirty="0" smtClean="0">
                <a:solidFill>
                  <a:srgbClr val="B3C477"/>
                </a:solidFill>
                <a:latin typeface="Times New Roman"/>
                <a:cs typeface="Times New Roman"/>
              </a:rPr>
              <a:t> </a:t>
            </a:r>
            <a:r>
              <a:rPr sz="900" spc="30" dirty="0" smtClean="0">
                <a:solidFill>
                  <a:srgbClr val="B3C477"/>
                </a:solidFill>
                <a:latin typeface="Times New Roman"/>
                <a:cs typeface="Times New Roman"/>
              </a:rPr>
              <a:t>Comfort  </a:t>
            </a:r>
            <a:r>
              <a:rPr sz="900" spc="-110" dirty="0" smtClean="0">
                <a:solidFill>
                  <a:srgbClr val="B3C477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B3C477"/>
                </a:solidFill>
                <a:latin typeface="Arial"/>
                <a:cs typeface="Arial"/>
              </a:rPr>
              <a:t>ble</a:t>
            </a:r>
            <a:endParaRPr sz="8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4"/>
              </a:spcBef>
            </a:pPr>
            <a:endParaRPr sz="1100"/>
          </a:p>
          <a:p>
            <a:pPr marL="504190">
              <a:lnSpc>
                <a:spcPct val="100000"/>
              </a:lnSpc>
            </a:pPr>
            <a:r>
              <a:rPr sz="850" spc="25" dirty="0" smtClean="0">
                <a:solidFill>
                  <a:srgbClr val="3B876E"/>
                </a:solidFill>
                <a:latin typeface="Arial"/>
                <a:cs typeface="Arial"/>
              </a:rPr>
              <a:t>Neither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3560"/>
              </a:lnSpc>
            </a:pPr>
            <a:r>
              <a:rPr sz="3400" spc="1115" dirty="0" smtClean="0">
                <a:solidFill>
                  <a:srgbClr val="8A6277"/>
                </a:solidFill>
                <a:latin typeface="Arial"/>
                <a:cs typeface="Arial"/>
              </a:rPr>
              <a:t>0</a:t>
            </a:r>
            <a:r>
              <a:rPr sz="3400" spc="-8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8A6277"/>
                </a:solidFill>
                <a:latin typeface="Arial"/>
                <a:cs typeface="Arial"/>
              </a:rPr>
              <a:t>Fairly</a:t>
            </a:r>
            <a:r>
              <a:rPr sz="850" spc="-20" dirty="0" smtClean="0">
                <a:solidFill>
                  <a:srgbClr val="8A6277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8A6277"/>
                </a:solidFill>
                <a:latin typeface="Arial"/>
                <a:cs typeface="Arial"/>
              </a:rPr>
              <a:t>uncomfortable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43797" y="5882504"/>
            <a:ext cx="101536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0" dirty="0" smtClean="0">
                <a:solidFill>
                  <a:srgbClr val="3F466D"/>
                </a:solidFill>
                <a:latin typeface="Arial"/>
                <a:cs typeface="Arial"/>
              </a:rPr>
              <a:t>Very</a:t>
            </a:r>
            <a:r>
              <a:rPr sz="850" spc="30" dirty="0" smtClean="0">
                <a:solidFill>
                  <a:srgbClr val="3F466D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3F466D"/>
                </a:solidFill>
                <a:latin typeface="Arial"/>
                <a:cs typeface="Arial"/>
              </a:rPr>
              <a:t>uncomfortable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11235" y="1708790"/>
            <a:ext cx="476884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350" dirty="0" smtClean="0">
                <a:solidFill>
                  <a:srgbClr val="B3C477"/>
                </a:solidFill>
                <a:latin typeface="Times New Roman"/>
                <a:cs typeface="Times New Roman"/>
              </a:rPr>
              <a:t>3 </a:t>
            </a:r>
            <a:r>
              <a:rPr sz="1850" spc="-40" dirty="0" smtClean="0">
                <a:solidFill>
                  <a:srgbClr val="B3C477"/>
                </a:solidFill>
                <a:latin typeface="Times New Roman"/>
                <a:cs typeface="Times New Roman"/>
              </a:rPr>
              <a:t> </a:t>
            </a:r>
            <a:r>
              <a:rPr sz="1450" spc="180" dirty="0" smtClean="0">
                <a:solidFill>
                  <a:srgbClr val="B3C477"/>
                </a:solidFill>
                <a:latin typeface="Times New Roman"/>
                <a:cs typeface="Times New Roman"/>
              </a:rPr>
              <a:t>%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09159" y="1754959"/>
            <a:ext cx="49530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95" dirty="0" smtClean="0">
                <a:solidFill>
                  <a:srgbClr val="3B876E"/>
                </a:solidFill>
                <a:latin typeface="Arial"/>
                <a:cs typeface="Arial"/>
              </a:rPr>
              <a:t>20%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31342" y="1682363"/>
            <a:ext cx="396875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290" dirty="0" smtClean="0">
                <a:solidFill>
                  <a:srgbClr val="8A6277"/>
                </a:solidFill>
                <a:latin typeface="Courier New"/>
                <a:cs typeface="Courier New"/>
              </a:rPr>
              <a:t>6%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93354" y="4027790"/>
            <a:ext cx="37338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225" dirty="0" smtClean="0">
                <a:solidFill>
                  <a:srgbClr val="8A6277"/>
                </a:solidFill>
                <a:latin typeface="Courier New"/>
                <a:cs typeface="Courier New"/>
              </a:rPr>
              <a:t>7%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94262" y="1698835"/>
            <a:ext cx="400050" cy="326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300" dirty="0" smtClean="0">
                <a:solidFill>
                  <a:srgbClr val="3F466D"/>
                </a:solidFill>
                <a:latin typeface="Courier New"/>
                <a:cs typeface="Courier New"/>
              </a:rPr>
              <a:t>4%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3472" y="4040490"/>
            <a:ext cx="50673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</a:tabLst>
            </a:pPr>
            <a:r>
              <a:rPr sz="1800" spc="285" dirty="0" smtClean="0">
                <a:solidFill>
                  <a:srgbClr val="E4B549"/>
                </a:solidFill>
                <a:latin typeface="Times New Roman"/>
                <a:cs typeface="Times New Roman"/>
              </a:rPr>
              <a:t>4	</a:t>
            </a:r>
            <a:r>
              <a:rPr sz="1450" spc="180" dirty="0" smtClean="0">
                <a:solidFill>
                  <a:srgbClr val="E4B549"/>
                </a:solidFill>
                <a:latin typeface="Times New Roman"/>
                <a:cs typeface="Times New Roman"/>
              </a:rPr>
              <a:t>%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28164" y="4058682"/>
            <a:ext cx="479425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55" dirty="0" smtClean="0">
                <a:solidFill>
                  <a:srgbClr val="B3C477"/>
                </a:solidFill>
                <a:latin typeface="Arial"/>
                <a:cs typeface="Arial"/>
              </a:rPr>
              <a:t>35%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31581" y="4064865"/>
            <a:ext cx="40259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70" dirty="0" smtClean="0">
                <a:solidFill>
                  <a:srgbClr val="3B876E"/>
                </a:solidFill>
                <a:latin typeface="Times New Roman"/>
                <a:cs typeface="Times New Roman"/>
              </a:rPr>
              <a:t>11%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11191" y="4077565"/>
            <a:ext cx="34671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250" dirty="0" smtClean="0">
                <a:solidFill>
                  <a:srgbClr val="3F466D"/>
                </a:solidFill>
                <a:latin typeface="Arial"/>
                <a:cs typeface="Arial"/>
              </a:rPr>
              <a:t>2%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10802" y="5959375"/>
            <a:ext cx="226123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25" dirty="0" smtClean="0">
                <a:solidFill>
                  <a:srgbClr val="363636"/>
                </a:solidFill>
                <a:latin typeface="Arial"/>
                <a:cs typeface="Arial"/>
              </a:rPr>
              <a:t>..</a:t>
            </a:r>
            <a:r>
              <a:rPr sz="850" spc="-110" dirty="0" smtClean="0">
                <a:solidFill>
                  <a:srgbClr val="363636"/>
                </a:solidFill>
                <a:latin typeface="Arial"/>
                <a:cs typeface="Arial"/>
              </a:rPr>
              <a:t>.</a:t>
            </a:r>
            <a:r>
              <a:rPr sz="850" spc="25" dirty="0" smtClean="0">
                <a:solidFill>
                  <a:srgbClr val="494949"/>
                </a:solidFill>
                <a:latin typeface="Arial"/>
                <a:cs typeface="Arial"/>
              </a:rPr>
              <a:t>wider</a:t>
            </a:r>
            <a:r>
              <a:rPr sz="850" spc="3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494949"/>
                </a:solidFill>
                <a:latin typeface="Arial"/>
                <a:cs typeface="Arial"/>
              </a:rPr>
              <a:t>school</a:t>
            </a:r>
            <a:r>
              <a:rPr sz="850" spc="-25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494949"/>
                </a:solidFill>
                <a:latin typeface="Arial"/>
                <a:cs typeface="Arial"/>
              </a:rPr>
              <a:t>activities</a:t>
            </a:r>
            <a:r>
              <a:rPr sz="850" spc="5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50" spc="45" dirty="0" smtClean="0">
                <a:solidFill>
                  <a:srgbClr val="494949"/>
                </a:solidFill>
                <a:latin typeface="Arial"/>
                <a:cs typeface="Arial"/>
              </a:rPr>
              <a:t>at</a:t>
            </a:r>
            <a:r>
              <a:rPr sz="850" spc="-50" dirty="0" smtClean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494949"/>
                </a:solidFill>
                <a:latin typeface="Arial"/>
                <a:cs typeface="Arial"/>
              </a:rPr>
              <a:t>your </a:t>
            </a:r>
            <a:r>
              <a:rPr sz="850" spc="5" dirty="0" smtClean="0">
                <a:solidFill>
                  <a:srgbClr val="494949"/>
                </a:solidFill>
                <a:latin typeface="Arial"/>
                <a:cs typeface="Arial"/>
              </a:rPr>
              <a:t>childs</a:t>
            </a:r>
            <a:r>
              <a:rPr sz="850" spc="10" dirty="0" smtClean="0">
                <a:solidFill>
                  <a:srgbClr val="494949"/>
                </a:solidFill>
                <a:latin typeface="Arial"/>
                <a:cs typeface="Arial"/>
              </a:rPr>
              <a:t> school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83" y="0"/>
            <a:ext cx="1757405" cy="1570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9610" y="1834291"/>
            <a:ext cx="461318" cy="2636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8627" y="2207740"/>
            <a:ext cx="1120345" cy="263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3297" y="2943654"/>
            <a:ext cx="768864" cy="1977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5470" y="3317102"/>
            <a:ext cx="713945" cy="417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4464" y="3558745"/>
            <a:ext cx="395416" cy="5821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51200" y="4107934"/>
            <a:ext cx="505254" cy="12631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8627" y="4426464"/>
            <a:ext cx="757881" cy="417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6345" y="4799913"/>
            <a:ext cx="483286" cy="6041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1913" y="1428978"/>
            <a:ext cx="6939005" cy="0"/>
          </a:xfrm>
          <a:custGeom>
            <a:avLst/>
            <a:gdLst/>
            <a:ahLst/>
            <a:cxnLst/>
            <a:rect l="l" t="t" r="r" b="b"/>
            <a:pathLst>
              <a:path w="6939005">
                <a:moveTo>
                  <a:pt x="0" y="0"/>
                </a:moveTo>
                <a:lnTo>
                  <a:pt x="6939005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82681" y="1422115"/>
            <a:ext cx="0" cy="4705609"/>
          </a:xfrm>
          <a:custGeom>
            <a:avLst/>
            <a:gdLst/>
            <a:ahLst/>
            <a:cxnLst/>
            <a:rect l="l" t="t" r="r" b="b"/>
            <a:pathLst>
              <a:path h="4705609">
                <a:moveTo>
                  <a:pt x="0" y="4705609"/>
                </a:moveTo>
                <a:lnTo>
                  <a:pt x="0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1553894"/>
            <a:ext cx="0" cy="4573830"/>
          </a:xfrm>
          <a:custGeom>
            <a:avLst/>
            <a:gdLst/>
            <a:ahLst/>
            <a:cxnLst/>
            <a:rect l="l" t="t" r="r" b="b"/>
            <a:pathLst>
              <a:path h="4573830">
                <a:moveTo>
                  <a:pt x="0" y="4573830"/>
                </a:moveTo>
                <a:lnTo>
                  <a:pt x="0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00172" y="3402919"/>
            <a:ext cx="167502" cy="0"/>
          </a:xfrm>
          <a:custGeom>
            <a:avLst/>
            <a:gdLst/>
            <a:ahLst/>
            <a:cxnLst/>
            <a:rect l="l" t="t" r="r" b="b"/>
            <a:pathLst>
              <a:path w="167502">
                <a:moveTo>
                  <a:pt x="0" y="0"/>
                </a:moveTo>
                <a:lnTo>
                  <a:pt x="167502" y="0"/>
                </a:lnTo>
              </a:path>
            </a:pathLst>
          </a:custGeom>
          <a:ln w="13729">
            <a:solidFill>
              <a:srgbClr val="9777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6972" y="4118094"/>
            <a:ext cx="0" cy="790674"/>
          </a:xfrm>
          <a:custGeom>
            <a:avLst/>
            <a:gdLst/>
            <a:ahLst/>
            <a:cxnLst/>
            <a:rect l="l" t="t" r="r" b="b"/>
            <a:pathLst>
              <a:path h="790674">
                <a:moveTo>
                  <a:pt x="0" y="790674"/>
                </a:moveTo>
                <a:lnTo>
                  <a:pt x="0" y="0"/>
                </a:lnTo>
              </a:path>
            </a:pathLst>
          </a:custGeom>
          <a:ln w="5491">
            <a:solidFill>
              <a:srgbClr val="E8DBE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0659" y="4282818"/>
            <a:ext cx="0" cy="1087177"/>
          </a:xfrm>
          <a:custGeom>
            <a:avLst/>
            <a:gdLst/>
            <a:ahLst/>
            <a:cxnLst/>
            <a:rect l="l" t="t" r="r" b="b"/>
            <a:pathLst>
              <a:path h="1087177">
                <a:moveTo>
                  <a:pt x="0" y="1087177"/>
                </a:moveTo>
                <a:lnTo>
                  <a:pt x="0" y="0"/>
                </a:lnTo>
              </a:path>
            </a:pathLst>
          </a:custGeom>
          <a:ln w="5491">
            <a:solidFill>
              <a:srgbClr val="D4D4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4691" y="4381652"/>
            <a:ext cx="0" cy="988343"/>
          </a:xfrm>
          <a:custGeom>
            <a:avLst/>
            <a:gdLst/>
            <a:ahLst/>
            <a:cxnLst/>
            <a:rect l="l" t="t" r="r" b="b"/>
            <a:pathLst>
              <a:path h="988343">
                <a:moveTo>
                  <a:pt x="0" y="988343"/>
                </a:moveTo>
                <a:lnTo>
                  <a:pt x="0" y="0"/>
                </a:lnTo>
              </a:path>
            </a:pathLst>
          </a:custGeom>
          <a:ln w="5491">
            <a:solidFill>
              <a:srgbClr val="DF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2075" y="4495586"/>
            <a:ext cx="175740" cy="0"/>
          </a:xfrm>
          <a:custGeom>
            <a:avLst/>
            <a:gdLst/>
            <a:ahLst/>
            <a:cxnLst/>
            <a:rect l="l" t="t" r="r" b="b"/>
            <a:pathLst>
              <a:path w="175740">
                <a:moveTo>
                  <a:pt x="0" y="0"/>
                </a:moveTo>
                <a:lnTo>
                  <a:pt x="175740" y="0"/>
                </a:lnTo>
              </a:path>
            </a:pathLst>
          </a:custGeom>
          <a:ln w="13729">
            <a:solidFill>
              <a:srgbClr val="7480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03112" y="4874451"/>
            <a:ext cx="167502" cy="0"/>
          </a:xfrm>
          <a:custGeom>
            <a:avLst/>
            <a:gdLst/>
            <a:ahLst/>
            <a:cxnLst/>
            <a:rect l="l" t="t" r="r" b="b"/>
            <a:pathLst>
              <a:path w="167502">
                <a:moveTo>
                  <a:pt x="0" y="0"/>
                </a:moveTo>
                <a:lnTo>
                  <a:pt x="167502" y="0"/>
                </a:lnTo>
              </a:path>
            </a:pathLst>
          </a:custGeom>
          <a:ln w="13729">
            <a:solidFill>
              <a:srgbClr val="748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36118" y="3569015"/>
            <a:ext cx="0" cy="1800980"/>
          </a:xfrm>
          <a:custGeom>
            <a:avLst/>
            <a:gdLst/>
            <a:ahLst/>
            <a:cxnLst/>
            <a:rect l="l" t="t" r="r" b="b"/>
            <a:pathLst>
              <a:path h="1800980">
                <a:moveTo>
                  <a:pt x="0" y="1800980"/>
                </a:moveTo>
                <a:lnTo>
                  <a:pt x="0" y="0"/>
                </a:lnTo>
              </a:path>
            </a:pathLst>
          </a:custGeom>
          <a:ln w="13729">
            <a:solidFill>
              <a:srgbClr val="DFD8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99642" y="4886805"/>
            <a:ext cx="0" cy="483190"/>
          </a:xfrm>
          <a:custGeom>
            <a:avLst/>
            <a:gdLst/>
            <a:ahLst/>
            <a:cxnLst/>
            <a:rect l="l" t="t" r="r" b="b"/>
            <a:pathLst>
              <a:path h="483190">
                <a:moveTo>
                  <a:pt x="0" y="483190"/>
                </a:moveTo>
                <a:lnTo>
                  <a:pt x="0" y="0"/>
                </a:lnTo>
              </a:path>
            </a:pathLst>
          </a:custGeom>
          <a:ln w="8237">
            <a:solidFill>
              <a:srgbClr val="CFCF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69772" y="3327420"/>
            <a:ext cx="0" cy="2031593"/>
          </a:xfrm>
          <a:custGeom>
            <a:avLst/>
            <a:gdLst/>
            <a:ahLst/>
            <a:cxnLst/>
            <a:rect l="l" t="t" r="r" b="b"/>
            <a:pathLst>
              <a:path h="2031593">
                <a:moveTo>
                  <a:pt x="0" y="2031593"/>
                </a:moveTo>
                <a:lnTo>
                  <a:pt x="0" y="0"/>
                </a:lnTo>
              </a:path>
            </a:pathLst>
          </a:custGeom>
          <a:ln w="10983">
            <a:solidFill>
              <a:srgbClr val="DFDB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72443" y="4963676"/>
            <a:ext cx="0" cy="406318"/>
          </a:xfrm>
          <a:custGeom>
            <a:avLst/>
            <a:gdLst/>
            <a:ahLst/>
            <a:cxnLst/>
            <a:rect l="l" t="t" r="r" b="b"/>
            <a:pathLst>
              <a:path h="406318">
                <a:moveTo>
                  <a:pt x="0" y="406318"/>
                </a:moveTo>
                <a:lnTo>
                  <a:pt x="0" y="0"/>
                </a:lnTo>
              </a:path>
            </a:pathLst>
          </a:custGeom>
          <a:ln w="3175">
            <a:solidFill>
              <a:srgbClr val="D4D8E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68540" y="5180562"/>
            <a:ext cx="140044" cy="0"/>
          </a:xfrm>
          <a:custGeom>
            <a:avLst/>
            <a:gdLst/>
            <a:ahLst/>
            <a:cxnLst/>
            <a:rect l="l" t="t" r="r" b="b"/>
            <a:pathLst>
              <a:path w="140044">
                <a:moveTo>
                  <a:pt x="0" y="0"/>
                </a:moveTo>
                <a:lnTo>
                  <a:pt x="140044" y="0"/>
                </a:lnTo>
              </a:path>
            </a:pathLst>
          </a:custGeom>
          <a:ln w="13729">
            <a:solidFill>
              <a:srgbClr val="7480A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335" y="6119488"/>
            <a:ext cx="8240583" cy="0"/>
          </a:xfrm>
          <a:custGeom>
            <a:avLst/>
            <a:gdLst/>
            <a:ahLst/>
            <a:cxnLst/>
            <a:rect l="l" t="t" r="r" b="b"/>
            <a:pathLst>
              <a:path w="8240583">
                <a:moveTo>
                  <a:pt x="0" y="0"/>
                </a:moveTo>
                <a:lnTo>
                  <a:pt x="8240583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52402" y="1595055"/>
            <a:ext cx="23114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0" dirty="0" smtClean="0">
                <a:solidFill>
                  <a:srgbClr val="606060"/>
                </a:solidFill>
                <a:latin typeface="Arial"/>
                <a:cs typeface="Arial"/>
              </a:rPr>
              <a:t>Key: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456272" y="6336584"/>
            <a:ext cx="1157605" cy="291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76600"/>
              </a:lnSpc>
            </a:pPr>
            <a:r>
              <a:rPr sz="1200" spc="-60" dirty="0" smtClean="0">
                <a:solidFill>
                  <a:srgbClr val="6E7B8E"/>
                </a:solidFill>
                <a:latin typeface="Arial"/>
                <a:cs typeface="Arial"/>
              </a:rPr>
              <a:t>the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National</a:t>
            </a:r>
            <a:r>
              <a:rPr sz="1200" spc="-5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Parent</a:t>
            </a:r>
            <a:r>
              <a:rPr sz="1200" spc="-4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Forum</a:t>
            </a:r>
            <a:r>
              <a:rPr sz="1200" spc="-100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6E7B8E"/>
                </a:solidFill>
                <a:latin typeface="Arial"/>
                <a:cs typeface="Arial"/>
              </a:rPr>
              <a:t>of</a:t>
            </a:r>
            <a:r>
              <a:rPr sz="1200" spc="-75" dirty="0" smtClean="0">
                <a:solidFill>
                  <a:srgbClr val="6E7B8E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Scotland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7072" y="1601572"/>
            <a:ext cx="211074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 smtClean="0">
                <a:solidFill>
                  <a:srgbClr val="826D79"/>
                </a:solidFill>
                <a:latin typeface="Arial"/>
                <a:cs typeface="Arial"/>
              </a:rPr>
              <a:t>Proportion</a:t>
            </a:r>
            <a:r>
              <a:rPr sz="900" spc="-2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45" dirty="0" smtClean="0">
                <a:solidFill>
                  <a:srgbClr val="826D79"/>
                </a:solidFill>
                <a:latin typeface="Arial"/>
                <a:cs typeface="Arial"/>
              </a:rPr>
              <a:t>of</a:t>
            </a:r>
            <a:r>
              <a:rPr sz="900" spc="5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20" dirty="0" smtClean="0">
                <a:solidFill>
                  <a:srgbClr val="826D79"/>
                </a:solidFill>
                <a:latin typeface="Arial"/>
                <a:cs typeface="Arial"/>
              </a:rPr>
              <a:t>parents</a:t>
            </a:r>
            <a:r>
              <a:rPr sz="900" spc="-3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826D79"/>
                </a:solidFill>
                <a:latin typeface="Arial"/>
                <a:cs typeface="Arial"/>
              </a:rPr>
              <a:t>who</a:t>
            </a:r>
            <a:r>
              <a:rPr sz="900" spc="3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-10" dirty="0" smtClean="0">
                <a:solidFill>
                  <a:srgbClr val="826D79"/>
                </a:solidFill>
                <a:latin typeface="Arial"/>
                <a:cs typeface="Arial"/>
              </a:rPr>
              <a:t>have</a:t>
            </a:r>
            <a:r>
              <a:rPr sz="900" spc="-25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826D79"/>
                </a:solidFill>
                <a:latin typeface="Arial"/>
                <a:cs typeface="Arial"/>
              </a:rPr>
              <a:t>done</a:t>
            </a:r>
            <a:r>
              <a:rPr sz="900" spc="-25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20" dirty="0" smtClean="0">
                <a:solidFill>
                  <a:srgbClr val="826D79"/>
                </a:solidFill>
                <a:latin typeface="Arial"/>
                <a:cs typeface="Arial"/>
              </a:rPr>
              <a:t>or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51580" y="1738841"/>
            <a:ext cx="223139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30" dirty="0" smtClean="0">
                <a:solidFill>
                  <a:srgbClr val="826D79"/>
                </a:solidFill>
                <a:latin typeface="Arial"/>
                <a:cs typeface="Arial"/>
              </a:rPr>
              <a:t>attended </a:t>
            </a:r>
            <a:r>
              <a:rPr sz="900" spc="-10" dirty="0" smtClean="0">
                <a:solidFill>
                  <a:srgbClr val="826D79"/>
                </a:solidFill>
                <a:latin typeface="Arial"/>
                <a:cs typeface="Arial"/>
              </a:rPr>
              <a:t>any </a:t>
            </a:r>
            <a:r>
              <a:rPr sz="900" spc="45" dirty="0" smtClean="0">
                <a:solidFill>
                  <a:srgbClr val="826D79"/>
                </a:solidFill>
                <a:latin typeface="Arial"/>
                <a:cs typeface="Arial"/>
              </a:rPr>
              <a:t>of</a:t>
            </a:r>
            <a:r>
              <a:rPr sz="900" spc="-4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50" dirty="0" smtClean="0">
                <a:solidFill>
                  <a:srgbClr val="826D79"/>
                </a:solidFill>
                <a:latin typeface="Arial"/>
                <a:cs typeface="Arial"/>
              </a:rPr>
              <a:t>the</a:t>
            </a:r>
            <a:r>
              <a:rPr sz="900" spc="-5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826D79"/>
                </a:solidFill>
                <a:latin typeface="Arial"/>
                <a:cs typeface="Arial"/>
              </a:rPr>
              <a:t>following,</a:t>
            </a:r>
            <a:r>
              <a:rPr sz="900" spc="-5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826D79"/>
                </a:solidFill>
                <a:latin typeface="Arial"/>
                <a:cs typeface="Arial"/>
              </a:rPr>
              <a:t>by</a:t>
            </a:r>
            <a:r>
              <a:rPr sz="900" spc="-2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40" dirty="0" smtClean="0">
                <a:solidFill>
                  <a:srgbClr val="826D79"/>
                </a:solidFill>
                <a:latin typeface="Arial"/>
                <a:cs typeface="Arial"/>
              </a:rPr>
              <a:t>primary/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51580" y="1873366"/>
            <a:ext cx="93408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826D79"/>
                </a:solidFill>
                <a:latin typeface="Arial"/>
                <a:cs typeface="Arial"/>
              </a:rPr>
              <a:t>secondary</a:t>
            </a:r>
            <a:r>
              <a:rPr sz="900" spc="7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826D79"/>
                </a:solidFill>
                <a:latin typeface="Arial"/>
                <a:cs typeface="Arial"/>
              </a:rPr>
              <a:t>school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51580" y="2116389"/>
            <a:ext cx="2265680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540">
              <a:lnSpc>
                <a:spcPct val="103800"/>
              </a:lnSpc>
            </a:pPr>
            <a:r>
              <a:rPr sz="750" spc="120" dirty="0" smtClean="0">
                <a:solidFill>
                  <a:srgbClr val="826D79"/>
                </a:solidFill>
                <a:latin typeface="Times New Roman"/>
                <a:cs typeface="Times New Roman"/>
              </a:rPr>
              <a:t>Q</a:t>
            </a:r>
            <a:r>
              <a:rPr sz="750" spc="55" dirty="0" smtClean="0">
                <a:solidFill>
                  <a:srgbClr val="8C8C8C"/>
                </a:solidFill>
                <a:latin typeface="Times New Roman"/>
                <a:cs typeface="Times New Roman"/>
              </a:rPr>
              <a:t>.</a:t>
            </a:r>
            <a:r>
              <a:rPr sz="750" spc="-25" dirty="0" smtClean="0">
                <a:solidFill>
                  <a:srgbClr val="8C8C8C"/>
                </a:solidFill>
                <a:latin typeface="Times New Roman"/>
                <a:cs typeface="Times New Roman"/>
              </a:rPr>
              <a:t> </a:t>
            </a:r>
            <a:r>
              <a:rPr sz="850" spc="50" dirty="0" smtClean="0">
                <a:solidFill>
                  <a:srgbClr val="606060"/>
                </a:solidFill>
                <a:latin typeface="Arial"/>
                <a:cs typeface="Arial"/>
              </a:rPr>
              <a:t>Wi</a:t>
            </a:r>
            <a:r>
              <a:rPr sz="850" spc="90" dirty="0" smtClean="0">
                <a:solidFill>
                  <a:srgbClr val="606060"/>
                </a:solidFill>
                <a:latin typeface="Arial"/>
                <a:cs typeface="Arial"/>
              </a:rPr>
              <a:t>t</a:t>
            </a:r>
            <a:r>
              <a:rPr sz="850" spc="40" dirty="0" smtClean="0">
                <a:solidFill>
                  <a:srgbClr val="826D79"/>
                </a:solidFill>
                <a:latin typeface="Arial"/>
                <a:cs typeface="Arial"/>
              </a:rPr>
              <a:t>h</a:t>
            </a:r>
            <a:r>
              <a:rPr sz="850" spc="5" dirty="0" smtClean="0">
                <a:solidFill>
                  <a:srgbClr val="826D79"/>
                </a:solidFill>
                <a:latin typeface="Arial"/>
                <a:cs typeface="Arial"/>
              </a:rPr>
              <a:t>i</a:t>
            </a:r>
            <a:r>
              <a:rPr sz="850" spc="30" dirty="0" smtClean="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sz="850" spc="-7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850" spc="40" dirty="0" smtClean="0">
                <a:solidFill>
                  <a:srgbClr val="826D79"/>
                </a:solidFill>
                <a:latin typeface="Arial"/>
                <a:cs typeface="Arial"/>
              </a:rPr>
              <a:t>the</a:t>
            </a:r>
            <a:r>
              <a:rPr sz="850" spc="3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850" spc="-20" dirty="0" smtClean="0">
                <a:solidFill>
                  <a:srgbClr val="606060"/>
                </a:solidFill>
                <a:latin typeface="Arial"/>
                <a:cs typeface="Arial"/>
              </a:rPr>
              <a:t>l</a:t>
            </a:r>
            <a:r>
              <a:rPr sz="850" spc="10" dirty="0" smtClean="0">
                <a:solidFill>
                  <a:srgbClr val="826D79"/>
                </a:solidFill>
                <a:latin typeface="Arial"/>
                <a:cs typeface="Arial"/>
              </a:rPr>
              <a:t>ast </a:t>
            </a:r>
            <a:r>
              <a:rPr sz="850" spc="-30" dirty="0" smtClean="0">
                <a:solidFill>
                  <a:srgbClr val="826D79"/>
                </a:solidFill>
                <a:latin typeface="Arial"/>
                <a:cs typeface="Arial"/>
              </a:rPr>
              <a:t>sc</a:t>
            </a:r>
            <a:r>
              <a:rPr sz="850" spc="-12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606060"/>
                </a:solidFill>
                <a:latin typeface="Arial"/>
                <a:cs typeface="Arial"/>
              </a:rPr>
              <a:t>h</a:t>
            </a:r>
            <a:r>
              <a:rPr sz="850" spc="25" dirty="0" smtClean="0">
                <a:solidFill>
                  <a:srgbClr val="606060"/>
                </a:solidFill>
                <a:latin typeface="Arial"/>
                <a:cs typeface="Arial"/>
              </a:rPr>
              <a:t>o</a:t>
            </a:r>
            <a:r>
              <a:rPr sz="850" spc="45" dirty="0" smtClean="0">
                <a:solidFill>
                  <a:srgbClr val="826D79"/>
                </a:solidFill>
                <a:latin typeface="Arial"/>
                <a:cs typeface="Arial"/>
              </a:rPr>
              <a:t>o</a:t>
            </a:r>
            <a:r>
              <a:rPr sz="850" spc="25" dirty="0" smtClean="0">
                <a:solidFill>
                  <a:srgbClr val="606060"/>
                </a:solidFill>
                <a:latin typeface="Arial"/>
                <a:cs typeface="Arial"/>
              </a:rPr>
              <a:t>l</a:t>
            </a:r>
            <a:r>
              <a:rPr sz="850" spc="-6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606060"/>
                </a:solidFill>
                <a:latin typeface="Arial"/>
                <a:cs typeface="Arial"/>
              </a:rPr>
              <a:t>y</a:t>
            </a:r>
            <a:r>
              <a:rPr sz="850" spc="-5" dirty="0" smtClean="0">
                <a:solidFill>
                  <a:srgbClr val="826D79"/>
                </a:solidFill>
                <a:latin typeface="Arial"/>
                <a:cs typeface="Arial"/>
              </a:rPr>
              <a:t>e</a:t>
            </a:r>
            <a:r>
              <a:rPr sz="850" spc="30" dirty="0" smtClean="0">
                <a:solidFill>
                  <a:srgbClr val="826D79"/>
                </a:solidFill>
                <a:latin typeface="Arial"/>
                <a:cs typeface="Arial"/>
              </a:rPr>
              <a:t>a</a:t>
            </a:r>
            <a:r>
              <a:rPr sz="850" spc="-30" dirty="0" smtClean="0">
                <a:solidFill>
                  <a:srgbClr val="606060"/>
                </a:solidFill>
                <a:latin typeface="Arial"/>
                <a:cs typeface="Arial"/>
              </a:rPr>
              <a:t>r</a:t>
            </a:r>
            <a:r>
              <a:rPr sz="850" spc="40" dirty="0" smtClean="0">
                <a:solidFill>
                  <a:srgbClr val="8C8C8C"/>
                </a:solidFill>
                <a:latin typeface="Arial"/>
                <a:cs typeface="Arial"/>
              </a:rPr>
              <a:t>,</a:t>
            </a:r>
            <a:r>
              <a:rPr sz="850" spc="-85" dirty="0" smtClean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sz="850" spc="-10" dirty="0" smtClean="0">
                <a:solidFill>
                  <a:srgbClr val="826D79"/>
                </a:solidFill>
                <a:latin typeface="Arial"/>
                <a:cs typeface="Arial"/>
              </a:rPr>
              <a:t>have</a:t>
            </a:r>
            <a:r>
              <a:rPr sz="850" spc="-35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606060"/>
                </a:solidFill>
                <a:latin typeface="Arial"/>
                <a:cs typeface="Arial"/>
              </a:rPr>
              <a:t>y</a:t>
            </a:r>
            <a:r>
              <a:rPr sz="850" spc="65" dirty="0" smtClean="0">
                <a:solidFill>
                  <a:srgbClr val="826D79"/>
                </a:solidFill>
                <a:latin typeface="Arial"/>
                <a:cs typeface="Arial"/>
              </a:rPr>
              <a:t>o</a:t>
            </a:r>
            <a:r>
              <a:rPr sz="850" spc="30" dirty="0" smtClean="0">
                <a:solidFill>
                  <a:srgbClr val="606060"/>
                </a:solidFill>
                <a:latin typeface="Arial"/>
                <a:cs typeface="Arial"/>
              </a:rPr>
              <a:t>u</a:t>
            </a:r>
            <a:r>
              <a:rPr sz="850" spc="-7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606060"/>
                </a:solidFill>
                <a:latin typeface="Arial"/>
                <a:cs typeface="Arial"/>
              </a:rPr>
              <a:t>do</a:t>
            </a:r>
            <a:r>
              <a:rPr sz="850" spc="50" dirty="0" smtClean="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sz="850" spc="-5" dirty="0" smtClean="0">
                <a:solidFill>
                  <a:srgbClr val="826D79"/>
                </a:solidFill>
                <a:latin typeface="Arial"/>
                <a:cs typeface="Arial"/>
              </a:rPr>
              <a:t>e </a:t>
            </a:r>
            <a:r>
              <a:rPr sz="850" spc="0" dirty="0" smtClean="0">
                <a:solidFill>
                  <a:srgbClr val="826D79"/>
                </a:solidFill>
                <a:latin typeface="Arial"/>
                <a:cs typeface="Arial"/>
              </a:rPr>
              <a:t>a</a:t>
            </a:r>
            <a:r>
              <a:rPr sz="850" spc="5" dirty="0" smtClean="0">
                <a:solidFill>
                  <a:srgbClr val="606060"/>
                </a:solidFill>
                <a:latin typeface="Arial"/>
                <a:cs typeface="Arial"/>
              </a:rPr>
              <a:t>ny</a:t>
            </a:r>
            <a:r>
              <a:rPr sz="850" spc="-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850" spc="35" dirty="0" smtClean="0">
                <a:solidFill>
                  <a:srgbClr val="606060"/>
                </a:solidFill>
                <a:latin typeface="Arial"/>
                <a:cs typeface="Arial"/>
              </a:rPr>
              <a:t>of</a:t>
            </a:r>
            <a:r>
              <a:rPr sz="850" spc="1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850" spc="35" dirty="0" smtClean="0">
                <a:solidFill>
                  <a:srgbClr val="826D79"/>
                </a:solidFill>
                <a:latin typeface="Arial"/>
                <a:cs typeface="Arial"/>
              </a:rPr>
              <a:t>the</a:t>
            </a:r>
            <a:r>
              <a:rPr sz="850" spc="1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606060"/>
                </a:solidFill>
                <a:latin typeface="Arial"/>
                <a:cs typeface="Arial"/>
              </a:rPr>
              <a:t>follow</a:t>
            </a:r>
            <a:r>
              <a:rPr sz="850" spc="-12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826D79"/>
                </a:solidFill>
                <a:latin typeface="Arial"/>
                <a:cs typeface="Arial"/>
              </a:rPr>
              <a:t>ing</a:t>
            </a:r>
            <a:r>
              <a:rPr sz="850" spc="-10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826D79"/>
                </a:solidFill>
                <a:latin typeface="Arial"/>
                <a:cs typeface="Arial"/>
              </a:rPr>
              <a:t>at</a:t>
            </a:r>
            <a:r>
              <a:rPr sz="850" spc="-1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606060"/>
                </a:solidFill>
                <a:latin typeface="Arial"/>
                <a:cs typeface="Arial"/>
              </a:rPr>
              <a:t>y</a:t>
            </a:r>
            <a:r>
              <a:rPr sz="850" spc="60" dirty="0" smtClean="0">
                <a:solidFill>
                  <a:srgbClr val="606060"/>
                </a:solidFill>
                <a:latin typeface="Arial"/>
                <a:cs typeface="Arial"/>
              </a:rPr>
              <a:t>o</a:t>
            </a:r>
            <a:r>
              <a:rPr sz="850" spc="25" dirty="0" smtClean="0">
                <a:solidFill>
                  <a:srgbClr val="826D79"/>
                </a:solidFill>
                <a:latin typeface="Arial"/>
                <a:cs typeface="Arial"/>
              </a:rPr>
              <a:t>ur</a:t>
            </a:r>
            <a:r>
              <a:rPr sz="850" spc="15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850" spc="-55" dirty="0" smtClean="0">
                <a:solidFill>
                  <a:srgbClr val="826D79"/>
                </a:solidFill>
                <a:latin typeface="Arial"/>
                <a:cs typeface="Arial"/>
              </a:rPr>
              <a:t>c</a:t>
            </a:r>
            <a:r>
              <a:rPr sz="850" spc="-160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606060"/>
                </a:solidFill>
                <a:latin typeface="Arial"/>
                <a:cs typeface="Arial"/>
              </a:rPr>
              <a:t>hil</a:t>
            </a:r>
            <a:r>
              <a:rPr sz="850" spc="10" dirty="0" smtClean="0">
                <a:solidFill>
                  <a:srgbClr val="606060"/>
                </a:solidFill>
                <a:latin typeface="Arial"/>
                <a:cs typeface="Arial"/>
              </a:rPr>
              <a:t>d</a:t>
            </a:r>
            <a:r>
              <a:rPr sz="850" spc="-35" dirty="0" smtClean="0">
                <a:solidFill>
                  <a:srgbClr val="8C8C8C"/>
                </a:solidFill>
                <a:latin typeface="Arial"/>
                <a:cs typeface="Arial"/>
              </a:rPr>
              <a:t>'</a:t>
            </a:r>
            <a:r>
              <a:rPr sz="850" spc="-35" dirty="0" smtClean="0">
                <a:solidFill>
                  <a:srgbClr val="826D79"/>
                </a:solidFill>
                <a:latin typeface="Arial"/>
                <a:cs typeface="Arial"/>
              </a:rPr>
              <a:t>s</a:t>
            </a:r>
            <a:r>
              <a:rPr sz="850" spc="-25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826D79"/>
                </a:solidFill>
                <a:latin typeface="Arial"/>
                <a:cs typeface="Arial"/>
              </a:rPr>
              <a:t>s</a:t>
            </a:r>
            <a:r>
              <a:rPr sz="850" spc="20" dirty="0" smtClean="0">
                <a:solidFill>
                  <a:srgbClr val="606060"/>
                </a:solidFill>
                <a:latin typeface="Arial"/>
                <a:cs typeface="Arial"/>
              </a:rPr>
              <a:t>choo</a:t>
            </a:r>
            <a:r>
              <a:rPr sz="850" spc="55" dirty="0" smtClean="0">
                <a:solidFill>
                  <a:srgbClr val="606060"/>
                </a:solidFill>
                <a:latin typeface="Arial"/>
                <a:cs typeface="Arial"/>
              </a:rPr>
              <a:t>l</a:t>
            </a:r>
            <a:r>
              <a:rPr sz="850" spc="-40" dirty="0" smtClean="0">
                <a:solidFill>
                  <a:srgbClr val="826D79"/>
                </a:solidFill>
                <a:latin typeface="Arial"/>
                <a:cs typeface="Arial"/>
              </a:rPr>
              <a:t>?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48272" y="1922783"/>
            <a:ext cx="39941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25" dirty="0" smtClean="0">
                <a:solidFill>
                  <a:srgbClr val="606060"/>
                </a:solidFill>
                <a:latin typeface="Arial"/>
                <a:cs typeface="Arial"/>
              </a:rPr>
              <a:t>Primary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5927" y="2762016"/>
            <a:ext cx="27940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30" dirty="0" smtClean="0">
                <a:solidFill>
                  <a:srgbClr val="826D79"/>
                </a:solidFill>
                <a:latin typeface="Arial"/>
                <a:cs typeface="Arial"/>
              </a:rPr>
              <a:t>97%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12661" y="2803197"/>
            <a:ext cx="293370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65" dirty="0" smtClean="0">
                <a:solidFill>
                  <a:srgbClr val="826D79"/>
                </a:solidFill>
                <a:latin typeface="Arial"/>
                <a:cs typeface="Arial"/>
              </a:rPr>
              <a:t>96%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75127" y="3170911"/>
            <a:ext cx="759460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965">
              <a:lnSpc>
                <a:spcPct val="100000"/>
              </a:lnSpc>
            </a:pPr>
            <a:r>
              <a:rPr sz="800" spc="160" dirty="0" smtClean="0">
                <a:solidFill>
                  <a:srgbClr val="826D79"/>
                </a:solidFill>
                <a:latin typeface="Arial"/>
                <a:cs typeface="Arial"/>
              </a:rPr>
              <a:t>82%</a:t>
            </a:r>
            <a:endParaRPr sz="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950" spc="30" dirty="0" smtClean="0">
                <a:solidFill>
                  <a:srgbClr val="3D4669"/>
                </a:solidFill>
                <a:latin typeface="Arial"/>
                <a:cs typeface="Arial"/>
              </a:rPr>
              <a:t>73%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94543" y="3554073"/>
            <a:ext cx="2684145" cy="1032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spc="130" dirty="0" smtClean="0">
                <a:solidFill>
                  <a:srgbClr val="6E7B99"/>
                </a:solidFill>
                <a:latin typeface="Arial"/>
                <a:cs typeface="Arial"/>
              </a:rPr>
              <a:t>Ill</a:t>
            </a:r>
            <a:endParaRPr sz="5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9"/>
              </a:spcBef>
            </a:pPr>
            <a:endParaRPr sz="500"/>
          </a:p>
          <a:p>
            <a:pPr marL="325120">
              <a:lnSpc>
                <a:spcPct val="100000"/>
              </a:lnSpc>
            </a:pPr>
            <a:r>
              <a:rPr sz="950" spc="-35" dirty="0" smtClean="0">
                <a:solidFill>
                  <a:srgbClr val="826D79"/>
                </a:solidFill>
                <a:latin typeface="Arial"/>
                <a:cs typeface="Arial"/>
              </a:rPr>
              <a:t>61%</a:t>
            </a:r>
            <a:endParaRPr sz="9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9"/>
              </a:spcBef>
            </a:pPr>
            <a:endParaRPr sz="1200"/>
          </a:p>
          <a:p>
            <a:pPr marR="126364" algn="ctr">
              <a:lnSpc>
                <a:spcPct val="100000"/>
              </a:lnSpc>
            </a:pPr>
            <a:r>
              <a:rPr sz="800" spc="140" dirty="0" smtClean="0">
                <a:solidFill>
                  <a:srgbClr val="826D79"/>
                </a:solidFill>
                <a:latin typeface="Arial"/>
                <a:cs typeface="Arial"/>
              </a:rPr>
              <a:t>45%</a:t>
            </a:r>
            <a:endParaRPr sz="800">
              <a:latin typeface="Arial"/>
              <a:cs typeface="Arial"/>
            </a:endParaRPr>
          </a:p>
          <a:p>
            <a:pPr marR="12700" algn="r">
              <a:lnSpc>
                <a:spcPct val="100000"/>
              </a:lnSpc>
              <a:spcBef>
                <a:spcPts val="120"/>
              </a:spcBef>
            </a:pPr>
            <a:r>
              <a:rPr sz="950" spc="40" dirty="0" smtClean="0">
                <a:solidFill>
                  <a:srgbClr val="3D4669"/>
                </a:solidFill>
                <a:latin typeface="Arial"/>
                <a:cs typeface="Arial"/>
              </a:rPr>
              <a:t>39%</a:t>
            </a:r>
            <a:endParaRPr sz="950">
              <a:latin typeface="Arial"/>
              <a:cs typeface="Arial"/>
            </a:endParaRPr>
          </a:p>
          <a:p>
            <a:pPr marR="407034" algn="r">
              <a:lnSpc>
                <a:spcPct val="100000"/>
              </a:lnSpc>
              <a:spcBef>
                <a:spcPts val="305"/>
              </a:spcBef>
            </a:pPr>
            <a:r>
              <a:rPr sz="800" spc="160" dirty="0" smtClean="0">
                <a:solidFill>
                  <a:srgbClr val="826D79"/>
                </a:solidFill>
                <a:latin typeface="Arial"/>
                <a:cs typeface="Arial"/>
              </a:rPr>
              <a:t>32%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070045" y="4636954"/>
            <a:ext cx="27749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25" dirty="0" smtClean="0">
                <a:solidFill>
                  <a:srgbClr val="3D4669"/>
                </a:solidFill>
                <a:latin typeface="Arial"/>
                <a:cs typeface="Arial"/>
              </a:rPr>
              <a:t>25%</a:t>
            </a:r>
            <a:endParaRPr sz="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64057" y="4636954"/>
            <a:ext cx="29019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60" dirty="0" smtClean="0">
                <a:solidFill>
                  <a:srgbClr val="826D79"/>
                </a:solidFill>
                <a:latin typeface="Arial"/>
                <a:cs typeface="Arial"/>
              </a:rPr>
              <a:t>24%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29527" y="4917151"/>
            <a:ext cx="26733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dirty="0" smtClean="0">
                <a:solidFill>
                  <a:srgbClr val="3D4669"/>
                </a:solidFill>
                <a:latin typeface="Arial"/>
                <a:cs typeface="Arial"/>
              </a:rPr>
              <a:t>13%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78694" y="5092857"/>
            <a:ext cx="291465" cy="336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10" dirty="0" smtClean="0">
                <a:solidFill>
                  <a:srgbClr val="3D4669"/>
                </a:solidFill>
                <a:latin typeface="Arial"/>
                <a:cs typeface="Arial"/>
              </a:rPr>
              <a:t>7%</a:t>
            </a:r>
            <a:endParaRPr sz="9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9"/>
              </a:spcBef>
            </a:pPr>
            <a:endParaRPr sz="600"/>
          </a:p>
          <a:p>
            <a:pPr marL="187960">
              <a:lnSpc>
                <a:spcPct val="100000"/>
              </a:lnSpc>
            </a:pPr>
            <a:r>
              <a:rPr sz="650" spc="25" dirty="0" smtClean="0">
                <a:solidFill>
                  <a:srgbClr val="6E7B99"/>
                </a:solidFill>
                <a:latin typeface="Times New Roman"/>
                <a:cs typeface="Times New Roman"/>
              </a:rPr>
              <a:t>n1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69115" y="5186724"/>
            <a:ext cx="131445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130" dirty="0" smtClean="0">
                <a:solidFill>
                  <a:srgbClr val="6E7B99"/>
                </a:solidFill>
                <a:latin typeface="Arial"/>
                <a:cs typeface="Arial"/>
              </a:rPr>
              <a:t>Ill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51580" y="5512567"/>
            <a:ext cx="622300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Attended </a:t>
            </a:r>
            <a:r>
              <a:rPr sz="650" spc="-20" dirty="0" smtClean="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sz="650" spc="-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one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51580" y="5611401"/>
            <a:ext cx="626110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55" dirty="0" smtClean="0">
                <a:solidFill>
                  <a:srgbClr val="606060"/>
                </a:solidFill>
                <a:latin typeface="Arial"/>
                <a:cs typeface="Arial"/>
              </a:rPr>
              <a:t>to</a:t>
            </a:r>
            <a:r>
              <a:rPr sz="650" spc="-2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one </a:t>
            </a: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meeting</a:t>
            </a:r>
            <a:endParaRPr sz="6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51580" y="5707759"/>
            <a:ext cx="610870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2499"/>
              </a:lnSpc>
            </a:pPr>
            <a:r>
              <a:rPr sz="650" spc="50" dirty="0" smtClean="0">
                <a:solidFill>
                  <a:srgbClr val="606060"/>
                </a:solidFill>
                <a:latin typeface="Arial"/>
                <a:cs typeface="Arial"/>
              </a:rPr>
              <a:t>with </a:t>
            </a:r>
            <a:r>
              <a:rPr sz="650" spc="5" dirty="0" smtClean="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sz="650" spc="-5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teacher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55" dirty="0" smtClean="0">
                <a:solidFill>
                  <a:srgbClr val="606060"/>
                </a:solidFill>
                <a:latin typeface="Arial"/>
                <a:cs typeface="Arial"/>
              </a:rPr>
              <a:t>to</a:t>
            </a:r>
            <a:r>
              <a:rPr sz="650" spc="-2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discuss</a:t>
            </a:r>
            <a:r>
              <a:rPr sz="650" spc="-1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your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51580" y="5910650"/>
            <a:ext cx="615315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chil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d</a:t>
            </a:r>
            <a:r>
              <a:rPr sz="650" spc="0" dirty="0" smtClean="0">
                <a:solidFill>
                  <a:srgbClr val="826D79"/>
                </a:solidFill>
                <a:latin typeface="Arial"/>
                <a:cs typeface="Arial"/>
              </a:rPr>
              <a:t>'</a:t>
            </a:r>
            <a:r>
              <a:rPr sz="650" spc="-10" dirty="0" smtClean="0">
                <a:solidFill>
                  <a:srgbClr val="606060"/>
                </a:solidFill>
                <a:latin typeface="Arial"/>
                <a:cs typeface="Arial"/>
              </a:rPr>
              <a:t>s</a:t>
            </a:r>
            <a:r>
              <a:rPr sz="650" spc="-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learning</a:t>
            </a:r>
            <a:endParaRPr sz="6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16554" y="5515869"/>
            <a:ext cx="671195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780"/>
              </a:lnSpc>
            </a:pP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Attended 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school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events,</a:t>
            </a:r>
            <a:r>
              <a:rPr sz="650" spc="-4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such</a:t>
            </a:r>
            <a:r>
              <a:rPr sz="650" spc="-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0" dirty="0" smtClean="0">
                <a:solidFill>
                  <a:srgbClr val="606060"/>
                </a:solidFill>
                <a:latin typeface="Arial"/>
                <a:cs typeface="Arial"/>
              </a:rPr>
              <a:t>as 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concert</a:t>
            </a:r>
            <a:r>
              <a:rPr sz="650" spc="70" dirty="0" smtClean="0">
                <a:solidFill>
                  <a:srgbClr val="606060"/>
                </a:solidFill>
                <a:latin typeface="Arial"/>
                <a:cs typeface="Arial"/>
              </a:rPr>
              <a:t>s</a:t>
            </a:r>
            <a:r>
              <a:rPr sz="650" spc="114" dirty="0" smtClean="0">
                <a:solidFill>
                  <a:srgbClr val="826D79"/>
                </a:solidFill>
                <a:latin typeface="Arial"/>
                <a:cs typeface="Arial"/>
              </a:rPr>
              <a:t>,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play</a:t>
            </a:r>
            <a:r>
              <a:rPr sz="650" spc="40" dirty="0" smtClean="0">
                <a:solidFill>
                  <a:srgbClr val="606060"/>
                </a:solidFill>
                <a:latin typeface="Arial"/>
                <a:cs typeface="Arial"/>
              </a:rPr>
              <a:t>s</a:t>
            </a:r>
            <a:r>
              <a:rPr sz="650" spc="95" dirty="0" smtClean="0">
                <a:solidFill>
                  <a:srgbClr val="8C8C8C"/>
                </a:solidFill>
                <a:latin typeface="Arial"/>
                <a:cs typeface="Arial"/>
              </a:rPr>
              <a:t>, </a:t>
            </a: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sports</a:t>
            </a:r>
            <a:r>
              <a:rPr sz="650" spc="-2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days</a:t>
            </a:r>
            <a:endParaRPr sz="6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84272" y="5515869"/>
            <a:ext cx="734060" cy="207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780"/>
              </a:lnSpc>
            </a:pP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Attended </a:t>
            </a:r>
            <a:r>
              <a:rPr sz="650" spc="-20" dirty="0" smtClean="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sz="650" spc="-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school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fund</a:t>
            </a:r>
            <a:r>
              <a:rPr sz="650" spc="-12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raising</a:t>
            </a:r>
            <a:r>
              <a:rPr sz="650" spc="-6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event</a:t>
            </a:r>
            <a:endParaRPr sz="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46500" y="5512072"/>
            <a:ext cx="702945" cy="509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540">
              <a:lnSpc>
                <a:spcPct val="100499"/>
              </a:lnSpc>
            </a:pP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Attended </a:t>
            </a:r>
            <a:r>
              <a:rPr sz="650" spc="5" dirty="0" smtClean="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sz="650" spc="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parents' </a:t>
            </a: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meeting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or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event</a:t>
            </a:r>
            <a:r>
              <a:rPr sz="650" spc="-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about</a:t>
            </a:r>
            <a:r>
              <a:rPr sz="650" spc="1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your</a:t>
            </a:r>
            <a:r>
              <a:rPr sz="650" spc="15" dirty="0" smtClean="0">
                <a:solidFill>
                  <a:srgbClr val="606060"/>
                </a:solidFill>
                <a:latin typeface="Arial"/>
                <a:cs typeface="Arial"/>
              </a:rPr>
              <a:t> child's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learning</a:t>
            </a:r>
            <a:endParaRPr sz="6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14218" y="5512765"/>
            <a:ext cx="610235" cy="308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540">
              <a:lnSpc>
                <a:spcPct val="99800"/>
              </a:lnSpc>
            </a:pP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Attended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open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 ses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s</a:t>
            </a:r>
            <a:r>
              <a:rPr sz="650" spc="10" dirty="0" smtClean="0">
                <a:solidFill>
                  <a:srgbClr val="826D79"/>
                </a:solidFill>
                <a:latin typeface="Arial"/>
                <a:cs typeface="Arial"/>
              </a:rPr>
              <a:t>i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ons</a:t>
            </a:r>
            <a:r>
              <a:rPr sz="650" spc="-2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606060"/>
                </a:solidFill>
                <a:latin typeface="Arial"/>
                <a:cs typeface="Arial"/>
              </a:rPr>
              <a:t>or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afternoons</a:t>
            </a:r>
            <a:endParaRPr sz="6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81938" y="5515869"/>
            <a:ext cx="662305" cy="506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780"/>
              </a:lnSpc>
            </a:pP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Helped</a:t>
            </a:r>
            <a:r>
              <a:rPr sz="650" spc="-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40" dirty="0" smtClean="0">
                <a:solidFill>
                  <a:srgbClr val="606060"/>
                </a:solidFill>
                <a:latin typeface="Arial"/>
                <a:cs typeface="Arial"/>
              </a:rPr>
              <a:t>out at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 school</a:t>
            </a:r>
            <a:r>
              <a:rPr sz="650" spc="-2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acti</a:t>
            </a:r>
            <a:r>
              <a:rPr sz="650" spc="65" dirty="0" smtClean="0">
                <a:solidFill>
                  <a:srgbClr val="606060"/>
                </a:solidFill>
                <a:latin typeface="Arial"/>
                <a:cs typeface="Arial"/>
              </a:rPr>
              <a:t>v</a:t>
            </a:r>
            <a:r>
              <a:rPr sz="650" spc="5" dirty="0" smtClean="0">
                <a:solidFill>
                  <a:srgbClr val="826D79"/>
                </a:solidFill>
                <a:latin typeface="Arial"/>
                <a:cs typeface="Arial"/>
              </a:rPr>
              <a:t>i</a:t>
            </a: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ties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15" dirty="0" smtClean="0">
                <a:solidFill>
                  <a:srgbClr val="606060"/>
                </a:solidFill>
                <a:latin typeface="Arial"/>
                <a:cs typeface="Arial"/>
              </a:rPr>
              <a:t>such</a:t>
            </a:r>
            <a:r>
              <a:rPr sz="650" spc="-2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0" dirty="0" smtClean="0">
                <a:solidFill>
                  <a:srgbClr val="606060"/>
                </a:solidFill>
                <a:latin typeface="Arial"/>
                <a:cs typeface="Arial"/>
              </a:rPr>
              <a:t>as</a:t>
            </a:r>
            <a:r>
              <a:rPr sz="650" spc="-45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40" dirty="0" smtClean="0">
                <a:solidFill>
                  <a:srgbClr val="606060"/>
                </a:solidFill>
                <a:latin typeface="Arial"/>
                <a:cs typeface="Arial"/>
              </a:rPr>
              <a:t>trips</a:t>
            </a:r>
            <a:r>
              <a:rPr sz="650" spc="-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606060"/>
                </a:solidFill>
                <a:latin typeface="Arial"/>
                <a:cs typeface="Arial"/>
              </a:rPr>
              <a:t>or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school</a:t>
            </a:r>
            <a:r>
              <a:rPr sz="650" spc="-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15" dirty="0" smtClean="0">
                <a:solidFill>
                  <a:srgbClr val="606060"/>
                </a:solidFill>
                <a:latin typeface="Arial"/>
                <a:cs typeface="Arial"/>
              </a:rPr>
              <a:t>discos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775"/>
              </a:lnSpc>
            </a:pP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or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proms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46910" y="5515869"/>
            <a:ext cx="73152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40" marR="12700" indent="-3175">
              <a:lnSpc>
                <a:spcPts val="780"/>
              </a:lnSpc>
            </a:pP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Attended </a:t>
            </a:r>
            <a:r>
              <a:rPr sz="650" spc="5" dirty="0" smtClean="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sz="650" spc="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parent</a:t>
            </a:r>
            <a:r>
              <a:rPr sz="650" spc="45" dirty="0" smtClean="0">
                <a:solidFill>
                  <a:srgbClr val="606060"/>
                </a:solidFill>
                <a:latin typeface="Arial"/>
                <a:cs typeface="Arial"/>
              </a:rPr>
              <a:t>s</a:t>
            </a:r>
            <a:r>
              <a:rPr sz="650" spc="75" dirty="0" smtClean="0">
                <a:solidFill>
                  <a:srgbClr val="826D79"/>
                </a:solidFill>
                <a:latin typeface="Arial"/>
                <a:cs typeface="Arial"/>
              </a:rPr>
              <a:t>'</a:t>
            </a:r>
            <a:r>
              <a:rPr sz="650" spc="-105" dirty="0" smtClean="0">
                <a:solidFill>
                  <a:srgbClr val="826D79"/>
                </a:solidFill>
                <a:latin typeface="Arial"/>
                <a:cs typeface="Arial"/>
              </a:rPr>
              <a:t> </a:t>
            </a:r>
            <a:r>
              <a:rPr sz="650" spc="15" dirty="0" smtClean="0">
                <a:solidFill>
                  <a:srgbClr val="606060"/>
                </a:solidFill>
                <a:latin typeface="Arial"/>
                <a:cs typeface="Arial"/>
              </a:rPr>
              <a:t>social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awareness/</a:t>
            </a:r>
            <a:r>
              <a:rPr sz="650" spc="1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45" dirty="0" smtClean="0">
                <a:solidFill>
                  <a:srgbClr val="826D79"/>
                </a:solidFill>
                <a:latin typeface="Arial"/>
                <a:cs typeface="Arial"/>
              </a:rPr>
              <a:t>i</a:t>
            </a:r>
            <a:r>
              <a:rPr sz="650" spc="45" dirty="0" smtClean="0">
                <a:solidFill>
                  <a:srgbClr val="606060"/>
                </a:solidFill>
                <a:latin typeface="Arial"/>
                <a:cs typeface="Arial"/>
              </a:rPr>
              <a:t>nforma</a:t>
            </a:r>
            <a:r>
              <a:rPr sz="650" spc="40" dirty="0" smtClean="0">
                <a:solidFill>
                  <a:srgbClr val="606060"/>
                </a:solidFill>
                <a:latin typeface="Arial"/>
                <a:cs typeface="Arial"/>
              </a:rPr>
              <a:t>t</a:t>
            </a:r>
            <a:r>
              <a:rPr sz="650" spc="5" dirty="0" smtClean="0">
                <a:solidFill>
                  <a:srgbClr val="826D79"/>
                </a:solidFill>
                <a:latin typeface="Arial"/>
                <a:cs typeface="Arial"/>
              </a:rPr>
              <a:t>i</a:t>
            </a: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on</a:t>
            </a:r>
            <a:r>
              <a:rPr sz="650" spc="-5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event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14630" y="5515869"/>
            <a:ext cx="722630" cy="207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780"/>
              </a:lnSpc>
            </a:pPr>
            <a:r>
              <a:rPr sz="650" spc="20" dirty="0" smtClean="0">
                <a:solidFill>
                  <a:srgbClr val="606060"/>
                </a:solidFill>
                <a:latin typeface="Arial"/>
                <a:cs typeface="Arial"/>
              </a:rPr>
              <a:t>Helped</a:t>
            </a:r>
            <a:r>
              <a:rPr sz="650" spc="-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40" dirty="0" smtClean="0">
                <a:solidFill>
                  <a:srgbClr val="606060"/>
                </a:solidFill>
                <a:latin typeface="Arial"/>
                <a:cs typeface="Arial"/>
              </a:rPr>
              <a:t>out </a:t>
            </a:r>
            <a:r>
              <a:rPr sz="650" spc="50" dirty="0" smtClean="0">
                <a:solidFill>
                  <a:srgbClr val="606060"/>
                </a:solidFill>
                <a:latin typeface="Arial"/>
                <a:cs typeface="Arial"/>
              </a:rPr>
              <a:t>with</a:t>
            </a:r>
            <a:r>
              <a:rPr sz="650" spc="3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25" dirty="0" smtClean="0">
                <a:solidFill>
                  <a:srgbClr val="606060"/>
                </a:solidFill>
                <a:latin typeface="Arial"/>
                <a:cs typeface="Arial"/>
              </a:rPr>
              <a:t>learn</a:t>
            </a:r>
            <a:r>
              <a:rPr sz="650" spc="50" dirty="0" smtClean="0">
                <a:solidFill>
                  <a:srgbClr val="826D79"/>
                </a:solidFill>
                <a:latin typeface="Arial"/>
                <a:cs typeface="Arial"/>
              </a:rPr>
              <a:t>i</a:t>
            </a: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ng</a:t>
            </a:r>
            <a:r>
              <a:rPr sz="650" spc="-7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650" spc="0" dirty="0" smtClean="0">
                <a:solidFill>
                  <a:srgbClr val="826D79"/>
                </a:solidFill>
                <a:latin typeface="Arial"/>
                <a:cs typeface="Arial"/>
              </a:rPr>
              <a:t>a</a:t>
            </a:r>
            <a:r>
              <a:rPr sz="650" spc="55" dirty="0" smtClean="0">
                <a:solidFill>
                  <a:srgbClr val="606060"/>
                </a:solidFill>
                <a:latin typeface="Arial"/>
                <a:cs typeface="Arial"/>
              </a:rPr>
              <a:t>c</a:t>
            </a:r>
            <a:r>
              <a:rPr sz="650" spc="-100" dirty="0" smtClean="0">
                <a:solidFill>
                  <a:srgbClr val="606060"/>
                </a:solidFill>
                <a:latin typeface="Arial"/>
                <a:cs typeface="Arial"/>
              </a:rPr>
              <a:t>t</a:t>
            </a:r>
            <a:r>
              <a:rPr sz="650" spc="-200" dirty="0" smtClean="0">
                <a:solidFill>
                  <a:srgbClr val="826D79"/>
                </a:solidFill>
                <a:latin typeface="Arial"/>
                <a:cs typeface="Arial"/>
              </a:rPr>
              <a:t>i</a:t>
            </a:r>
            <a:r>
              <a:rPr sz="650" spc="35" dirty="0" smtClean="0">
                <a:solidFill>
                  <a:srgbClr val="606060"/>
                </a:solidFill>
                <a:latin typeface="Arial"/>
                <a:cs typeface="Arial"/>
              </a:rPr>
              <a:t>vities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842" y="3712518"/>
            <a:ext cx="1658551" cy="1658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5135" y="3723502"/>
            <a:ext cx="1636584" cy="1636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0410" y="4118918"/>
            <a:ext cx="834767" cy="8457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1913" y="1428978"/>
            <a:ext cx="6939005" cy="0"/>
          </a:xfrm>
          <a:custGeom>
            <a:avLst/>
            <a:gdLst/>
            <a:ahLst/>
            <a:cxnLst/>
            <a:rect l="l" t="t" r="r" b="b"/>
            <a:pathLst>
              <a:path w="6939005">
                <a:moveTo>
                  <a:pt x="0" y="0"/>
                </a:moveTo>
                <a:lnTo>
                  <a:pt x="6939005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553894"/>
            <a:ext cx="0" cy="4573830"/>
          </a:xfrm>
          <a:custGeom>
            <a:avLst/>
            <a:gdLst/>
            <a:ahLst/>
            <a:cxnLst/>
            <a:rect l="l" t="t" r="r" b="b"/>
            <a:pathLst>
              <a:path h="4573830">
                <a:moveTo>
                  <a:pt x="0" y="4573830"/>
                </a:moveTo>
                <a:lnTo>
                  <a:pt x="0" y="0"/>
                </a:lnTo>
              </a:path>
            </a:pathLst>
          </a:custGeom>
          <a:ln w="13729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335" y="6119488"/>
            <a:ext cx="8240583" cy="0"/>
          </a:xfrm>
          <a:custGeom>
            <a:avLst/>
            <a:gdLst/>
            <a:ahLst/>
            <a:cxnLst/>
            <a:rect l="l" t="t" r="r" b="b"/>
            <a:pathLst>
              <a:path w="8240583">
                <a:moveTo>
                  <a:pt x="0" y="0"/>
                </a:moveTo>
                <a:lnTo>
                  <a:pt x="8240583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82681" y="1422115"/>
            <a:ext cx="0" cy="4705609"/>
          </a:xfrm>
          <a:custGeom>
            <a:avLst/>
            <a:gdLst/>
            <a:ahLst/>
            <a:cxnLst/>
            <a:rect l="l" t="t" r="r" b="b"/>
            <a:pathLst>
              <a:path h="4705609">
                <a:moveTo>
                  <a:pt x="0" y="4705609"/>
                </a:moveTo>
                <a:lnTo>
                  <a:pt x="0" y="0"/>
                </a:lnTo>
              </a:path>
            </a:pathLst>
          </a:custGeom>
          <a:ln w="16475">
            <a:solidFill>
              <a:srgbClr val="937C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49980" y="1671556"/>
            <a:ext cx="2506345" cy="1520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0650" indent="5080" algn="just">
              <a:lnSpc>
                <a:spcPct val="108100"/>
              </a:lnSpc>
            </a:pPr>
            <a:r>
              <a:rPr sz="850" b="1" spc="25" dirty="0" smtClean="0">
                <a:solidFill>
                  <a:srgbClr val="8A677C"/>
                </a:solidFill>
                <a:latin typeface="Arial"/>
                <a:cs typeface="Arial"/>
              </a:rPr>
              <a:t>Proportion</a:t>
            </a:r>
            <a:r>
              <a:rPr sz="850" b="1" spc="5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35" dirty="0" smtClean="0">
                <a:solidFill>
                  <a:srgbClr val="8A677C"/>
                </a:solidFill>
                <a:latin typeface="Arial"/>
                <a:cs typeface="Arial"/>
              </a:rPr>
              <a:t>agreeing/</a:t>
            </a:r>
            <a:r>
              <a:rPr sz="850" b="1" spc="60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10" dirty="0" smtClean="0">
                <a:solidFill>
                  <a:srgbClr val="8A677C"/>
                </a:solidFill>
                <a:latin typeface="Arial"/>
                <a:cs typeface="Arial"/>
              </a:rPr>
              <a:t>disagreeing </a:t>
            </a:r>
            <a:r>
              <a:rPr sz="850" b="1" spc="45" dirty="0" smtClean="0">
                <a:solidFill>
                  <a:srgbClr val="8A677C"/>
                </a:solidFill>
                <a:latin typeface="Arial"/>
                <a:cs typeface="Arial"/>
              </a:rPr>
              <a:t>that</a:t>
            </a:r>
            <a:r>
              <a:rPr sz="850" b="1" spc="30" dirty="0" smtClean="0">
                <a:solidFill>
                  <a:srgbClr val="8A677C"/>
                </a:solidFill>
                <a:latin typeface="Arial"/>
                <a:cs typeface="Arial"/>
              </a:rPr>
              <a:t> their</a:t>
            </a:r>
            <a:r>
              <a:rPr sz="850" b="1" spc="20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5" dirty="0" smtClean="0">
                <a:solidFill>
                  <a:srgbClr val="8A677C"/>
                </a:solidFill>
                <a:latin typeface="Arial"/>
                <a:cs typeface="Arial"/>
              </a:rPr>
              <a:t>chil</a:t>
            </a:r>
            <a:r>
              <a:rPr sz="850" b="1" spc="20" dirty="0" smtClean="0">
                <a:solidFill>
                  <a:srgbClr val="8A677C"/>
                </a:solidFill>
                <a:latin typeface="Arial"/>
                <a:cs typeface="Arial"/>
              </a:rPr>
              <a:t>d</a:t>
            </a:r>
            <a:r>
              <a:rPr sz="850" b="1" spc="-30" dirty="0" smtClean="0">
                <a:solidFill>
                  <a:srgbClr val="93898E"/>
                </a:solidFill>
                <a:latin typeface="Arial"/>
                <a:cs typeface="Arial"/>
              </a:rPr>
              <a:t>'</a:t>
            </a:r>
            <a:r>
              <a:rPr sz="850" b="1" spc="-40" dirty="0" smtClean="0">
                <a:solidFill>
                  <a:srgbClr val="8A677C"/>
                </a:solidFill>
                <a:latin typeface="Arial"/>
                <a:cs typeface="Arial"/>
              </a:rPr>
              <a:t>s </a:t>
            </a:r>
            <a:r>
              <a:rPr sz="850" b="1" spc="-5" dirty="0" smtClean="0">
                <a:solidFill>
                  <a:srgbClr val="8A677C"/>
                </a:solidFill>
                <a:latin typeface="Arial"/>
                <a:cs typeface="Arial"/>
              </a:rPr>
              <a:t>school </a:t>
            </a:r>
            <a:r>
              <a:rPr sz="850" b="1" spc="40" dirty="0" smtClean="0">
                <a:solidFill>
                  <a:srgbClr val="8A677C"/>
                </a:solidFill>
                <a:latin typeface="Arial"/>
                <a:cs typeface="Arial"/>
              </a:rPr>
              <a:t>take</a:t>
            </a:r>
            <a:r>
              <a:rPr sz="850" b="1" spc="-10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45" dirty="0" smtClean="0">
                <a:solidFill>
                  <a:srgbClr val="8A677C"/>
                </a:solidFill>
                <a:latin typeface="Arial"/>
                <a:cs typeface="Arial"/>
              </a:rPr>
              <a:t>the</a:t>
            </a:r>
            <a:r>
              <a:rPr sz="850" b="1" spc="-10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40" dirty="0" smtClean="0">
                <a:solidFill>
                  <a:srgbClr val="8A677C"/>
                </a:solidFill>
                <a:latin typeface="Arial"/>
                <a:cs typeface="Arial"/>
              </a:rPr>
              <a:t>time</a:t>
            </a:r>
            <a:r>
              <a:rPr sz="850" b="1" spc="25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10" dirty="0" smtClean="0">
                <a:solidFill>
                  <a:srgbClr val="8A677C"/>
                </a:solidFill>
                <a:latin typeface="Arial"/>
                <a:cs typeface="Arial"/>
              </a:rPr>
              <a:t>consideration</a:t>
            </a:r>
            <a:r>
              <a:rPr sz="850" b="1" spc="80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40" dirty="0" smtClean="0">
                <a:solidFill>
                  <a:srgbClr val="8A677C"/>
                </a:solidFill>
                <a:latin typeface="Arial"/>
                <a:cs typeface="Arial"/>
              </a:rPr>
              <a:t>of</a:t>
            </a:r>
            <a:r>
              <a:rPr sz="850" b="1" spc="20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25" dirty="0" smtClean="0">
                <a:solidFill>
                  <a:srgbClr val="8A677C"/>
                </a:solidFill>
                <a:latin typeface="Arial"/>
                <a:cs typeface="Arial"/>
              </a:rPr>
              <a:t>parents</a:t>
            </a:r>
            <a:r>
              <a:rPr sz="850" b="1" spc="10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25" dirty="0" smtClean="0">
                <a:solidFill>
                  <a:srgbClr val="8A677C"/>
                </a:solidFill>
                <a:latin typeface="Arial"/>
                <a:cs typeface="Arial"/>
              </a:rPr>
              <a:t>into</a:t>
            </a:r>
            <a:r>
              <a:rPr sz="850" b="1" spc="-20" dirty="0" smtClean="0">
                <a:solidFill>
                  <a:srgbClr val="8A677C"/>
                </a:solidFill>
                <a:latin typeface="Arial"/>
                <a:cs typeface="Arial"/>
              </a:rPr>
              <a:t> </a:t>
            </a:r>
            <a:r>
              <a:rPr sz="850" b="1" spc="0" dirty="0" smtClean="0">
                <a:solidFill>
                  <a:srgbClr val="8A677C"/>
                </a:solidFill>
                <a:latin typeface="Arial"/>
                <a:cs typeface="Arial"/>
              </a:rPr>
              <a:t>account.</a:t>
            </a:r>
            <a:endParaRPr sz="85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"/>
              </a:spcBef>
            </a:pPr>
            <a:endParaRPr sz="850"/>
          </a:p>
          <a:p>
            <a:pPr marL="12700" marR="15875" indent="2540">
              <a:lnSpc>
                <a:spcPct val="102099"/>
              </a:lnSpc>
            </a:pPr>
            <a:r>
              <a:rPr sz="750" spc="75" dirty="0" smtClean="0">
                <a:solidFill>
                  <a:srgbClr val="6D6D6D"/>
                </a:solidFill>
                <a:latin typeface="Times New Roman"/>
                <a:cs typeface="Times New Roman"/>
              </a:rPr>
              <a:t>Q.</a:t>
            </a:r>
            <a:r>
              <a:rPr sz="750" spc="10" dirty="0" smtClean="0">
                <a:solidFill>
                  <a:srgbClr val="6D6D6D"/>
                </a:solidFill>
                <a:latin typeface="Times New Roman"/>
                <a:cs typeface="Times New Roman"/>
              </a:rPr>
              <a:t> </a:t>
            </a:r>
            <a:r>
              <a:rPr sz="900" spc="-25" dirty="0" smtClean="0">
                <a:solidFill>
                  <a:srgbClr val="6D6D6D"/>
                </a:solidFill>
                <a:latin typeface="Arial"/>
                <a:cs typeface="Arial"/>
              </a:rPr>
              <a:t>To </a:t>
            </a:r>
            <a:r>
              <a:rPr sz="900" spc="25" dirty="0" smtClean="0">
                <a:solidFill>
                  <a:srgbClr val="6D6D6D"/>
                </a:solidFill>
                <a:latin typeface="Arial"/>
                <a:cs typeface="Arial"/>
              </a:rPr>
              <a:t>what</a:t>
            </a:r>
            <a:r>
              <a:rPr sz="900" spc="5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15" dirty="0" smtClean="0">
                <a:solidFill>
                  <a:srgbClr val="6D6D6D"/>
                </a:solidFill>
                <a:latin typeface="Arial"/>
                <a:cs typeface="Arial"/>
              </a:rPr>
              <a:t>extent</a:t>
            </a:r>
            <a:r>
              <a:rPr sz="900" spc="5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-5" dirty="0" smtClean="0">
                <a:solidFill>
                  <a:srgbClr val="6D6D6D"/>
                </a:solidFill>
                <a:latin typeface="Arial"/>
                <a:cs typeface="Arial"/>
              </a:rPr>
              <a:t>do</a:t>
            </a:r>
            <a:r>
              <a:rPr sz="900" spc="1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-15" dirty="0" smtClean="0">
                <a:solidFill>
                  <a:srgbClr val="6D6D6D"/>
                </a:solidFill>
                <a:latin typeface="Arial"/>
                <a:cs typeface="Arial"/>
              </a:rPr>
              <a:t>you</a:t>
            </a:r>
            <a:r>
              <a:rPr sz="900" spc="3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-5" dirty="0" smtClean="0">
                <a:solidFill>
                  <a:srgbClr val="6D6D6D"/>
                </a:solidFill>
                <a:latin typeface="Arial"/>
                <a:cs typeface="Arial"/>
              </a:rPr>
              <a:t>agree </a:t>
            </a:r>
            <a:r>
              <a:rPr sz="900" spc="20" dirty="0" smtClean="0">
                <a:solidFill>
                  <a:srgbClr val="6D6D6D"/>
                </a:solidFill>
                <a:latin typeface="Arial"/>
                <a:cs typeface="Arial"/>
              </a:rPr>
              <a:t>or</a:t>
            </a:r>
            <a:r>
              <a:rPr sz="900" spc="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-5" dirty="0" smtClean="0">
                <a:solidFill>
                  <a:srgbClr val="6D6D6D"/>
                </a:solidFill>
                <a:latin typeface="Arial"/>
                <a:cs typeface="Arial"/>
              </a:rPr>
              <a:t>disagree</a:t>
            </a:r>
            <a:r>
              <a:rPr sz="900" spc="-1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40" dirty="0" smtClean="0">
                <a:solidFill>
                  <a:srgbClr val="6D6D6D"/>
                </a:solidFill>
                <a:latin typeface="Arial"/>
                <a:cs typeface="Arial"/>
              </a:rPr>
              <a:t>with</a:t>
            </a:r>
            <a:r>
              <a:rPr sz="900" spc="25" dirty="0" smtClean="0">
                <a:solidFill>
                  <a:srgbClr val="6D6D6D"/>
                </a:solidFill>
                <a:latin typeface="Arial"/>
                <a:cs typeface="Arial"/>
              </a:rPr>
              <a:t> the </a:t>
            </a:r>
            <a:r>
              <a:rPr sz="900" spc="20" dirty="0" smtClean="0">
                <a:solidFill>
                  <a:srgbClr val="6D6D6D"/>
                </a:solidFill>
                <a:latin typeface="Arial"/>
                <a:cs typeface="Arial"/>
              </a:rPr>
              <a:t>following</a:t>
            </a:r>
            <a:r>
              <a:rPr sz="900" spc="-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D6D6D"/>
                </a:solidFill>
                <a:latin typeface="Arial"/>
                <a:cs typeface="Arial"/>
              </a:rPr>
              <a:t>statement?</a:t>
            </a:r>
            <a:endParaRPr sz="9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2"/>
              </a:spcBef>
            </a:pPr>
            <a:endParaRPr sz="1100"/>
          </a:p>
          <a:p>
            <a:pPr marL="15240" marR="121920" indent="2540">
              <a:lnSpc>
                <a:spcPct val="102099"/>
              </a:lnSpc>
            </a:pPr>
            <a:r>
              <a:rPr sz="850" spc="10" dirty="0" smtClean="0">
                <a:solidFill>
                  <a:srgbClr val="6D6D6D"/>
                </a:solidFill>
                <a:latin typeface="Arial"/>
                <a:cs typeface="Arial"/>
              </a:rPr>
              <a:t>My</a:t>
            </a:r>
            <a:r>
              <a:rPr sz="850" spc="-1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D6D6D"/>
                </a:solidFill>
                <a:latin typeface="Arial"/>
                <a:cs typeface="Arial"/>
              </a:rPr>
              <a:t>child</a:t>
            </a:r>
            <a:r>
              <a:rPr sz="900" spc="-25" dirty="0" smtClean="0">
                <a:solidFill>
                  <a:srgbClr val="93898E"/>
                </a:solidFill>
                <a:latin typeface="Arial"/>
                <a:cs typeface="Arial"/>
              </a:rPr>
              <a:t>'</a:t>
            </a:r>
            <a:r>
              <a:rPr sz="900" spc="-35" dirty="0" smtClean="0">
                <a:solidFill>
                  <a:srgbClr val="6D6D6D"/>
                </a:solidFill>
                <a:latin typeface="Arial"/>
                <a:cs typeface="Arial"/>
              </a:rPr>
              <a:t>s</a:t>
            </a:r>
            <a:r>
              <a:rPr sz="900" spc="-4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D6D6D"/>
                </a:solidFill>
                <a:latin typeface="Arial"/>
                <a:cs typeface="Arial"/>
              </a:rPr>
              <a:t>school</a:t>
            </a:r>
            <a:r>
              <a:rPr sz="900" spc="2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D6D6D"/>
                </a:solidFill>
                <a:latin typeface="Arial"/>
                <a:cs typeface="Arial"/>
              </a:rPr>
              <a:t>takes </a:t>
            </a:r>
            <a:r>
              <a:rPr sz="900" spc="30" dirty="0" smtClean="0">
                <a:solidFill>
                  <a:srgbClr val="6D6D6D"/>
                </a:solidFill>
                <a:latin typeface="Arial"/>
                <a:cs typeface="Arial"/>
              </a:rPr>
              <a:t>the</a:t>
            </a:r>
            <a:r>
              <a:rPr sz="900" spc="-4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6D6D6D"/>
                </a:solidFill>
                <a:latin typeface="Arial"/>
                <a:cs typeface="Arial"/>
              </a:rPr>
              <a:t>time </a:t>
            </a:r>
            <a:r>
              <a:rPr sz="900" spc="15" dirty="0" smtClean="0">
                <a:solidFill>
                  <a:srgbClr val="6D6D6D"/>
                </a:solidFill>
                <a:latin typeface="Arial"/>
                <a:cs typeface="Arial"/>
              </a:rPr>
              <a:t>commitments</a:t>
            </a:r>
            <a:r>
              <a:rPr sz="900" spc="1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35" dirty="0" smtClean="0">
                <a:solidFill>
                  <a:srgbClr val="6D6D6D"/>
                </a:solidFill>
                <a:latin typeface="Arial"/>
                <a:cs typeface="Arial"/>
              </a:rPr>
              <a:t>of</a:t>
            </a:r>
            <a:r>
              <a:rPr sz="900" spc="5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D6D6D"/>
                </a:solidFill>
                <a:latin typeface="Arial"/>
                <a:cs typeface="Arial"/>
              </a:rPr>
              <a:t>parents</a:t>
            </a:r>
            <a:r>
              <a:rPr sz="900" spc="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25" dirty="0" smtClean="0">
                <a:solidFill>
                  <a:srgbClr val="6D6D6D"/>
                </a:solidFill>
                <a:latin typeface="Arial"/>
                <a:cs typeface="Arial"/>
              </a:rPr>
              <a:t>into </a:t>
            </a:r>
            <a:r>
              <a:rPr sz="900" spc="5" dirty="0" smtClean="0">
                <a:solidFill>
                  <a:srgbClr val="6D6D6D"/>
                </a:solidFill>
                <a:latin typeface="Arial"/>
                <a:cs typeface="Arial"/>
              </a:rPr>
              <a:t>consideration</a:t>
            </a:r>
            <a:r>
              <a:rPr sz="900" spc="2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D6D6D"/>
                </a:solidFill>
                <a:latin typeface="Arial"/>
                <a:cs typeface="Arial"/>
              </a:rPr>
              <a:t>when</a:t>
            </a:r>
            <a:r>
              <a:rPr sz="900" spc="20" dirty="0" smtClean="0">
                <a:solidFill>
                  <a:srgbClr val="6D6D6D"/>
                </a:solidFill>
                <a:latin typeface="Arial"/>
                <a:cs typeface="Arial"/>
              </a:rPr>
              <a:t> staff</a:t>
            </a:r>
            <a:endParaRPr sz="900">
              <a:latin typeface="Arial"/>
              <a:cs typeface="Arial"/>
            </a:endParaRPr>
          </a:p>
          <a:p>
            <a:pPr marL="17780" marR="12700" indent="-3175">
              <a:lnSpc>
                <a:spcPts val="1120"/>
              </a:lnSpc>
              <a:spcBef>
                <a:spcPts val="5"/>
              </a:spcBef>
            </a:pPr>
            <a:r>
              <a:rPr sz="900" spc="-10" dirty="0" smtClean="0">
                <a:solidFill>
                  <a:srgbClr val="6D6D6D"/>
                </a:solidFill>
                <a:latin typeface="Arial"/>
                <a:cs typeface="Arial"/>
              </a:rPr>
              <a:t>organise</a:t>
            </a:r>
            <a:r>
              <a:rPr sz="900" spc="4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D6D6D"/>
                </a:solidFill>
                <a:latin typeface="Arial"/>
                <a:cs typeface="Arial"/>
              </a:rPr>
              <a:t>activities</a:t>
            </a:r>
            <a:r>
              <a:rPr sz="900" spc="3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6D6D6D"/>
                </a:solidFill>
                <a:latin typeface="Arial"/>
                <a:cs typeface="Arial"/>
              </a:rPr>
              <a:t>or</a:t>
            </a:r>
            <a:r>
              <a:rPr sz="900" spc="5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5" dirty="0" smtClean="0">
                <a:solidFill>
                  <a:srgbClr val="6D6D6D"/>
                </a:solidFill>
                <a:latin typeface="Arial"/>
                <a:cs typeface="Arial"/>
              </a:rPr>
              <a:t>meetings</a:t>
            </a:r>
            <a:r>
              <a:rPr sz="900" spc="-2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30" dirty="0" smtClean="0">
                <a:solidFill>
                  <a:srgbClr val="6D6D6D"/>
                </a:solidFill>
                <a:latin typeface="Arial"/>
                <a:cs typeface="Arial"/>
              </a:rPr>
              <a:t>that</a:t>
            </a:r>
            <a:r>
              <a:rPr sz="900" spc="5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6D6D6D"/>
                </a:solidFill>
                <a:latin typeface="Arial"/>
                <a:cs typeface="Arial"/>
              </a:rPr>
              <a:t>parents</a:t>
            </a:r>
            <a:r>
              <a:rPr sz="900" spc="2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-20" dirty="0" smtClean="0">
                <a:solidFill>
                  <a:srgbClr val="6D6D6D"/>
                </a:solidFill>
                <a:latin typeface="Arial"/>
                <a:cs typeface="Arial"/>
              </a:rPr>
              <a:t>may</a:t>
            </a:r>
            <a:r>
              <a:rPr sz="900" spc="-10" dirty="0" smtClean="0">
                <a:solidFill>
                  <a:srgbClr val="6D6D6D"/>
                </a:solidFill>
                <a:latin typeface="Arial"/>
                <a:cs typeface="Arial"/>
              </a:rPr>
              <a:t> be </a:t>
            </a:r>
            <a:r>
              <a:rPr sz="900" spc="10" dirty="0" smtClean="0">
                <a:solidFill>
                  <a:srgbClr val="6D6D6D"/>
                </a:solidFill>
                <a:latin typeface="Arial"/>
                <a:cs typeface="Arial"/>
              </a:rPr>
              <a:t>invited</a:t>
            </a:r>
            <a:r>
              <a:rPr sz="900" spc="-15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45" dirty="0" smtClean="0">
                <a:solidFill>
                  <a:srgbClr val="6D6D6D"/>
                </a:solidFill>
                <a:latin typeface="Arial"/>
                <a:cs typeface="Arial"/>
              </a:rPr>
              <a:t>to</a:t>
            </a:r>
            <a:r>
              <a:rPr sz="900" spc="-10" dirty="0" smtClean="0">
                <a:solidFill>
                  <a:srgbClr val="6D6D6D"/>
                </a:solidFill>
                <a:latin typeface="Arial"/>
                <a:cs typeface="Arial"/>
              </a:rPr>
              <a:t> </a:t>
            </a:r>
            <a:r>
              <a:rPr sz="900" spc="20" dirty="0" smtClean="0">
                <a:solidFill>
                  <a:srgbClr val="6D6D6D"/>
                </a:solidFill>
                <a:latin typeface="Arial"/>
                <a:cs typeface="Arial"/>
              </a:rPr>
              <a:t>atten</a:t>
            </a:r>
            <a:r>
              <a:rPr sz="900" spc="80" dirty="0" smtClean="0">
                <a:solidFill>
                  <a:srgbClr val="6D6D6D"/>
                </a:solidFill>
                <a:latin typeface="Arial"/>
                <a:cs typeface="Arial"/>
              </a:rPr>
              <a:t>d</a:t>
            </a:r>
            <a:r>
              <a:rPr sz="900" spc="-15" dirty="0" smtClean="0">
                <a:solidFill>
                  <a:srgbClr val="93898E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56272" y="6336584"/>
            <a:ext cx="1157605" cy="291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 marR="12700" indent="-16510">
              <a:lnSpc>
                <a:spcPct val="76600"/>
              </a:lnSpc>
            </a:pPr>
            <a:r>
              <a:rPr sz="1200" spc="-60" dirty="0" smtClean="0">
                <a:solidFill>
                  <a:srgbClr val="6E7B8E"/>
                </a:solidFill>
                <a:latin typeface="Arial"/>
                <a:cs typeface="Arial"/>
              </a:rPr>
              <a:t>the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National</a:t>
            </a:r>
            <a:r>
              <a:rPr sz="1200" spc="-5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3D4667"/>
                </a:solidFill>
                <a:latin typeface="Arial"/>
                <a:cs typeface="Arial"/>
              </a:rPr>
              <a:t>Parent</a:t>
            </a:r>
            <a:r>
              <a:rPr sz="1200" spc="-45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Forum</a:t>
            </a:r>
            <a:r>
              <a:rPr sz="1200" spc="-100" dirty="0" smtClean="0">
                <a:solidFill>
                  <a:srgbClr val="3D4667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6E7B8E"/>
                </a:solidFill>
                <a:latin typeface="Arial"/>
                <a:cs typeface="Arial"/>
              </a:rPr>
              <a:t>of</a:t>
            </a:r>
            <a:r>
              <a:rPr sz="1200" spc="-75" dirty="0" smtClean="0">
                <a:solidFill>
                  <a:srgbClr val="6E7B8E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D4667"/>
                </a:solidFill>
                <a:latin typeface="Arial"/>
                <a:cs typeface="Arial"/>
              </a:rPr>
              <a:t>Scotland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38218" y="4032803"/>
            <a:ext cx="825500" cy="1106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200" spc="3895" dirty="0" smtClean="0">
                <a:solidFill>
                  <a:srgbClr val="8A677C"/>
                </a:solidFill>
                <a:latin typeface="Times New Roman"/>
                <a:cs typeface="Times New Roman"/>
              </a:rPr>
              <a:t>-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7742" y="4244153"/>
            <a:ext cx="405765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ts val="2000"/>
              </a:lnSpc>
            </a:pPr>
            <a:r>
              <a:rPr sz="2250" spc="-220" dirty="0" smtClean="0">
                <a:solidFill>
                  <a:srgbClr val="3B4669"/>
                </a:solidFill>
                <a:latin typeface="Arial"/>
                <a:cs typeface="Arial"/>
              </a:rPr>
              <a:t>.</a:t>
            </a:r>
            <a:r>
              <a:rPr sz="2250" spc="-15" dirty="0" smtClean="0">
                <a:solidFill>
                  <a:srgbClr val="3B4669"/>
                </a:solidFill>
                <a:latin typeface="Arial"/>
                <a:cs typeface="Arial"/>
              </a:rPr>
              <a:t> </a:t>
            </a:r>
            <a:r>
              <a:rPr sz="850" spc="180" dirty="0" smtClean="0">
                <a:solidFill>
                  <a:srgbClr val="4D6079"/>
                </a:solidFill>
                <a:latin typeface="Times New Roman"/>
                <a:cs typeface="Times New Roman"/>
              </a:rPr>
              <a:t>·:</a:t>
            </a:r>
            <a:r>
              <a:rPr sz="850" spc="-80" dirty="0" smtClean="0">
                <a:solidFill>
                  <a:srgbClr val="4D6079"/>
                </a:solidFill>
                <a:latin typeface="Times New Roman"/>
                <a:cs typeface="Times New Roman"/>
              </a:rPr>
              <a:t> </a:t>
            </a:r>
            <a:r>
              <a:rPr sz="1125" spc="487" baseline="55555" dirty="0" smtClean="0">
                <a:solidFill>
                  <a:srgbClr val="4D6079"/>
                </a:solidFill>
                <a:latin typeface="Arial"/>
                <a:cs typeface="Arial"/>
              </a:rPr>
              <a:t>:</a:t>
            </a:r>
            <a:r>
              <a:rPr sz="1125" spc="-112" baseline="55555" dirty="0" smtClean="0">
                <a:solidFill>
                  <a:srgbClr val="4D6079"/>
                </a:solidFill>
                <a:latin typeface="Arial"/>
                <a:cs typeface="Arial"/>
              </a:rPr>
              <a:t> </a:t>
            </a:r>
            <a:r>
              <a:rPr sz="800" spc="130" dirty="0" smtClean="0">
                <a:solidFill>
                  <a:srgbClr val="4D6079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  <a:p>
            <a:pPr marR="67310" algn="r">
              <a:lnSpc>
                <a:spcPts val="409"/>
              </a:lnSpc>
            </a:pPr>
            <a:r>
              <a:rPr sz="800" spc="130" dirty="0" smtClean="0">
                <a:solidFill>
                  <a:srgbClr val="6D798E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8975" y="4388801"/>
            <a:ext cx="206375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 indent="-90805">
              <a:lnSpc>
                <a:spcPct val="100000"/>
              </a:lnSpc>
              <a:buClr>
                <a:srgbClr val="3B4669"/>
              </a:buClr>
              <a:buSzPct val="52173"/>
              <a:buFont typeface="Times New Roman"/>
              <a:buChar char="•"/>
              <a:tabLst>
                <a:tab pos="102870" algn="l"/>
              </a:tabLst>
            </a:pPr>
            <a:r>
              <a:rPr sz="3450" spc="104" baseline="-6038" dirty="0" smtClean="0">
                <a:solidFill>
                  <a:srgbClr val="3B4669"/>
                </a:solidFill>
                <a:latin typeface="Arial"/>
                <a:cs typeface="Arial"/>
              </a:rPr>
              <a:t>.</a:t>
            </a:r>
            <a:endParaRPr sz="3450" baseline="-6038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1518</Words>
  <Application>Microsoft Macintosh PowerPoint</Application>
  <PresentationFormat>On-screen Show (4:3)</PresentationFormat>
  <Paragraphs>246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The Scottish Schools (Parental Involvement) Act 2006</vt:lpstr>
      <vt:lpstr>Why conduct a review?</vt:lpstr>
      <vt:lpstr>PowerPoint Presentation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conclusions… (1)</vt:lpstr>
      <vt:lpstr>The conclusions… (2)</vt:lpstr>
      <vt:lpstr>The recommendations…</vt:lpstr>
      <vt:lpstr>Thank you…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Gilmour</dc:creator>
  <cp:lastModifiedBy>Clair Halliday</cp:lastModifiedBy>
  <cp:revision>1</cp:revision>
  <dcterms:created xsi:type="dcterms:W3CDTF">2017-05-29T11:30:16Z</dcterms:created>
  <dcterms:modified xsi:type="dcterms:W3CDTF">2017-05-29T10:33:42Z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2017-05-29T00:00:00Z</vt:filetime>
  </property>
  <property fmtid="{D5CDD505-2E9C-101B-9397-08002B2CF9AE}" pid="3" name="LastSaved">
    <vt:filetime>2017-05-29T00:00:00Z</vt:filetime>
  </property>
</Properties>
</file>